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58" r:id="rId4"/>
    <p:sldId id="276" r:id="rId5"/>
    <p:sldId id="280" r:id="rId6"/>
    <p:sldId id="278" r:id="rId7"/>
    <p:sldId id="277" r:id="rId8"/>
    <p:sldId id="279" r:id="rId9"/>
    <p:sldId id="271" r:id="rId10"/>
    <p:sldId id="259" r:id="rId11"/>
    <p:sldId id="260" r:id="rId12"/>
    <p:sldId id="267" r:id="rId13"/>
    <p:sldId id="284" r:id="rId14"/>
    <p:sldId id="283" r:id="rId15"/>
    <p:sldId id="265" r:id="rId16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62B"/>
    <a:srgbClr val="88847C"/>
    <a:srgbClr val="D3D3D3"/>
    <a:srgbClr val="939089"/>
    <a:srgbClr val="E4E4E4"/>
    <a:srgbClr val="F0F0F0"/>
    <a:srgbClr val="9C9992"/>
    <a:srgbClr val="F79646"/>
    <a:srgbClr val="A29F98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718" autoAdjust="0"/>
  </p:normalViewPr>
  <p:slideViewPr>
    <p:cSldViewPr>
      <p:cViewPr>
        <p:scale>
          <a:sx n="79" d="100"/>
          <a:sy n="79" d="100"/>
        </p:scale>
        <p:origin x="-110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CE591EE-B626-4422-A745-2B715458141E}" type="datetimeFigureOut">
              <a:rPr lang="de-DE" smtClean="0"/>
              <a:pPr/>
              <a:t>19.06.2012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196957E-DEA0-4EB1-827A-8724B2E6D9F0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5835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14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KEM Logo 4c_07-2009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7160" y="247480"/>
            <a:ext cx="996925" cy="324000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0" y="687162"/>
            <a:ext cx="9144000" cy="785818"/>
          </a:xfrm>
          <a:prstGeom prst="rect">
            <a:avLst/>
          </a:prstGeom>
          <a:solidFill>
            <a:srgbClr val="888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888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 userDrawn="1"/>
        </p:nvSpPr>
        <p:spPr>
          <a:xfrm>
            <a:off x="0" y="6657945"/>
            <a:ext cx="72152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700" b="0" spc="2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</a:t>
            </a:r>
            <a:r>
              <a:rPr lang="de-DE" sz="700" b="0" spc="2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2009 KEM Küppers Elektromechanik GmbH</a:t>
            </a:r>
            <a:r>
              <a:rPr lang="de-DE" sz="7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• Liebigstraße 2 • 85757 Karlsfeld • TEL.: +49 (0)8131 5 93 91-0 • FAX: +49 (0)8131 9 26 04 • E-Mail: info@kem-kueppers.com</a:t>
            </a:r>
            <a:endParaRPr lang="de-DE" sz="700" b="0" spc="2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Grafik 8" descr="Hintergrund - Folien.jpg"/>
          <p:cNvPicPr>
            <a:picLocks noChangeAspect="1"/>
          </p:cNvPicPr>
          <p:nvPr userDrawn="1"/>
        </p:nvPicPr>
        <p:blipFill>
          <a:blip r:embed="rId2" cstate="print"/>
          <a:srcRect t="92709" b="6250"/>
          <a:stretch>
            <a:fillRect/>
          </a:stretch>
        </p:blipFill>
        <p:spPr>
          <a:xfrm>
            <a:off x="1" y="1428285"/>
            <a:ext cx="9143999" cy="214765"/>
          </a:xfrm>
          <a:prstGeom prst="rect">
            <a:avLst/>
          </a:prstGeom>
        </p:spPr>
      </p:pic>
      <p:pic>
        <p:nvPicPr>
          <p:cNvPr id="10" name="Grafik 9" descr="Hintergrund - Folien.jpg"/>
          <p:cNvPicPr>
            <a:picLocks noChangeAspect="1"/>
          </p:cNvPicPr>
          <p:nvPr userDrawn="1"/>
        </p:nvPicPr>
        <p:blipFill>
          <a:blip r:embed="rId2" cstate="print"/>
          <a:srcRect t="21874" b="77084"/>
          <a:stretch>
            <a:fillRect/>
          </a:stretch>
        </p:blipFill>
        <p:spPr>
          <a:xfrm>
            <a:off x="0" y="6483958"/>
            <a:ext cx="9144000" cy="142876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0" y="1643050"/>
            <a:ext cx="9144000" cy="4929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0" y="687162"/>
            <a:ext cx="9144000" cy="785818"/>
          </a:xfrm>
          <a:prstGeom prst="rect">
            <a:avLst/>
          </a:prstGeom>
          <a:solidFill>
            <a:srgbClr val="888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" name="Gruppieren 18"/>
          <p:cNvGrpSpPr/>
          <p:nvPr userDrawn="1"/>
        </p:nvGrpSpPr>
        <p:grpSpPr>
          <a:xfrm>
            <a:off x="7072330" y="6072206"/>
            <a:ext cx="2292109" cy="523220"/>
            <a:chOff x="6851891" y="6072206"/>
            <a:chExt cx="2292109" cy="523220"/>
          </a:xfrm>
        </p:grpSpPr>
        <p:sp>
          <p:nvSpPr>
            <p:cNvPr id="14" name="Textfeld 13"/>
            <p:cNvSpPr txBox="1"/>
            <p:nvPr userDrawn="1"/>
          </p:nvSpPr>
          <p:spPr>
            <a:xfrm>
              <a:off x="8072462" y="6072206"/>
              <a:ext cx="10715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700" dirty="0" smtClean="0">
                  <a:solidFill>
                    <a:srgbClr val="88847C"/>
                  </a:solidFill>
                  <a:latin typeface="Footlight MT Light" pitchFamily="18" charset="0"/>
                </a:rPr>
                <a:t>TASI</a:t>
              </a:r>
              <a:endParaRPr lang="de-DE" sz="2700" dirty="0">
                <a:solidFill>
                  <a:srgbClr val="88847C"/>
                </a:solidFill>
                <a:latin typeface="Footlight MT Light" pitchFamily="18" charset="0"/>
              </a:endParaRPr>
            </a:p>
          </p:txBody>
        </p:sp>
        <p:sp>
          <p:nvSpPr>
            <p:cNvPr id="15" name="Textfeld 14"/>
            <p:cNvSpPr txBox="1"/>
            <p:nvPr userDrawn="1"/>
          </p:nvSpPr>
          <p:spPr>
            <a:xfrm>
              <a:off x="6851891" y="6186054"/>
              <a:ext cx="1357322" cy="324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600"/>
                </a:lnSpc>
              </a:pPr>
              <a:r>
                <a:rPr lang="de-DE" sz="650" dirty="0" smtClean="0">
                  <a:solidFill>
                    <a:srgbClr val="88847C"/>
                  </a:solidFill>
                </a:rPr>
                <a:t>KEM</a:t>
              </a:r>
              <a:br>
                <a:rPr lang="de-DE" sz="650" dirty="0" smtClean="0">
                  <a:solidFill>
                    <a:srgbClr val="88847C"/>
                  </a:solidFill>
                </a:rPr>
              </a:br>
              <a:r>
                <a:rPr lang="de-DE" sz="650" dirty="0" smtClean="0">
                  <a:solidFill>
                    <a:srgbClr val="88847C"/>
                  </a:solidFill>
                </a:rPr>
                <a:t>Küppers  Elektromechanik  GmbH</a:t>
              </a:r>
              <a:br>
                <a:rPr lang="de-DE" sz="650" dirty="0" smtClean="0">
                  <a:solidFill>
                    <a:srgbClr val="88847C"/>
                  </a:solidFill>
                </a:rPr>
              </a:br>
              <a:r>
                <a:rPr lang="de-DE" sz="650" dirty="0" err="1" smtClean="0">
                  <a:solidFill>
                    <a:srgbClr val="88847C"/>
                  </a:solidFill>
                </a:rPr>
                <a:t>is</a:t>
              </a:r>
              <a:r>
                <a:rPr lang="de-DE" sz="650" dirty="0" smtClean="0">
                  <a:solidFill>
                    <a:srgbClr val="88847C"/>
                  </a:solidFill>
                </a:rPr>
                <a:t> a </a:t>
              </a:r>
              <a:r>
                <a:rPr lang="de-DE" sz="650" dirty="0" err="1" smtClean="0">
                  <a:solidFill>
                    <a:srgbClr val="88847C"/>
                  </a:solidFill>
                </a:rPr>
                <a:t>member</a:t>
              </a:r>
              <a:r>
                <a:rPr lang="de-DE" sz="650" dirty="0" smtClean="0">
                  <a:solidFill>
                    <a:srgbClr val="88847C"/>
                  </a:solidFill>
                </a:rPr>
                <a:t> </a:t>
              </a:r>
              <a:r>
                <a:rPr lang="de-DE" sz="650" dirty="0" err="1" smtClean="0">
                  <a:solidFill>
                    <a:srgbClr val="88847C"/>
                  </a:solidFill>
                </a:rPr>
                <a:t>of</a:t>
              </a:r>
              <a:r>
                <a:rPr lang="de-DE" sz="650" dirty="0" smtClean="0">
                  <a:solidFill>
                    <a:srgbClr val="88847C"/>
                  </a:solidFill>
                </a:rPr>
                <a:t> TASI Flow Division</a:t>
              </a:r>
              <a:endParaRPr lang="de-DE" sz="650" dirty="0">
                <a:solidFill>
                  <a:srgbClr val="88847C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888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 descr="Hintergrund - Folien.jpg"/>
          <p:cNvPicPr>
            <a:picLocks noChangeAspect="1"/>
          </p:cNvPicPr>
          <p:nvPr userDrawn="1"/>
        </p:nvPicPr>
        <p:blipFill>
          <a:blip r:embed="rId2" cstate="print"/>
          <a:srcRect t="21874" b="77084"/>
          <a:stretch>
            <a:fillRect/>
          </a:stretch>
        </p:blipFill>
        <p:spPr>
          <a:xfrm>
            <a:off x="0" y="6483958"/>
            <a:ext cx="9144000" cy="142876"/>
          </a:xfrm>
          <a:prstGeom prst="rect">
            <a:avLst/>
          </a:prstGeom>
        </p:spPr>
      </p:pic>
      <p:sp>
        <p:nvSpPr>
          <p:cNvPr id="23" name="Rechteck 22"/>
          <p:cNvSpPr/>
          <p:nvPr userDrawn="1"/>
        </p:nvSpPr>
        <p:spPr>
          <a:xfrm>
            <a:off x="0" y="1643050"/>
            <a:ext cx="9144000" cy="4929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214290"/>
            <a:ext cx="9144000" cy="1236919"/>
          </a:xfrm>
          <a:prstGeom prst="rect">
            <a:avLst/>
          </a:prstGeom>
          <a:solidFill>
            <a:srgbClr val="888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57364"/>
            <a:ext cx="8329642" cy="4268799"/>
          </a:xfrm>
        </p:spPr>
        <p:txBody>
          <a:bodyPr/>
          <a:lstStyle>
            <a:lvl1pPr>
              <a:spcAft>
                <a:spcPts val="600"/>
              </a:spcAft>
              <a:buFontTx/>
              <a:buBlip>
                <a:blip r:embed="rId3"/>
              </a:buBlip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>
              <a:spcAft>
                <a:spcPts val="300"/>
              </a:spcAft>
              <a:defRPr sz="1400">
                <a:effectLst/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26046" y="6572702"/>
            <a:ext cx="1914758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6AE60A-B69C-4790-82F7-3882EDF23186}" type="slidenum">
              <a:rPr lang="de-DE" smtClean="0"/>
              <a:pPr/>
              <a:t>‹N°›</a:t>
            </a:fld>
            <a:endParaRPr lang="de-DE" dirty="0"/>
          </a:p>
        </p:txBody>
      </p:sp>
      <p:pic>
        <p:nvPicPr>
          <p:cNvPr id="10" name="Grafik 9" descr="Made_in_Germany-klein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286776" y="5929330"/>
            <a:ext cx="741182" cy="504000"/>
          </a:xfrm>
          <a:prstGeom prst="rect">
            <a:avLst/>
          </a:prstGeom>
        </p:spPr>
      </p:pic>
      <p:sp>
        <p:nvSpPr>
          <p:cNvPr id="16" name="Rechteck 15"/>
          <p:cNvSpPr/>
          <p:nvPr userDrawn="1"/>
        </p:nvSpPr>
        <p:spPr>
          <a:xfrm>
            <a:off x="0" y="0"/>
            <a:ext cx="9144000" cy="14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 descr="Hintergrund - Folien.jpg"/>
          <p:cNvPicPr>
            <a:picLocks noChangeAspect="1"/>
          </p:cNvPicPr>
          <p:nvPr userDrawn="1"/>
        </p:nvPicPr>
        <p:blipFill>
          <a:blip r:embed="rId2" cstate="print"/>
          <a:srcRect t="92709" b="6250"/>
          <a:stretch>
            <a:fillRect/>
          </a:stretch>
        </p:blipFill>
        <p:spPr>
          <a:xfrm>
            <a:off x="1" y="1428285"/>
            <a:ext cx="9143999" cy="214765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0" y="6657945"/>
            <a:ext cx="71437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700" b="0" spc="2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</a:t>
            </a:r>
            <a:r>
              <a:rPr lang="de-DE" sz="700" b="0" spc="2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2009 KEM Küppers Elektromechanik GmbH</a:t>
            </a:r>
            <a:r>
              <a:rPr lang="de-DE" sz="7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• Liebigstraße 2 • 85757 Karlsfeld • TEL.: +49 (0)8131 5 93 91-0 • FAX: +49 (0)8131 9 26 04 • E-Mail: info@kem-kueppers.com</a:t>
            </a:r>
            <a:endParaRPr lang="de-DE" sz="700" b="0" spc="2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Grafik 23" descr="KEM Logo 4c_07-2009.bmp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57160" y="247480"/>
            <a:ext cx="996925" cy="324000"/>
          </a:xfrm>
          <a:prstGeom prst="rect">
            <a:avLst/>
          </a:prstGeom>
        </p:spPr>
      </p:pic>
      <p:sp>
        <p:nvSpPr>
          <p:cNvPr id="17" name="Rechteck 16"/>
          <p:cNvSpPr/>
          <p:nvPr userDrawn="1"/>
        </p:nvSpPr>
        <p:spPr>
          <a:xfrm>
            <a:off x="0" y="687162"/>
            <a:ext cx="9144000" cy="785818"/>
          </a:xfrm>
          <a:prstGeom prst="rect">
            <a:avLst/>
          </a:prstGeom>
          <a:solidFill>
            <a:srgbClr val="888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el 1"/>
          <p:cNvSpPr txBox="1">
            <a:spLocks/>
          </p:cNvSpPr>
          <p:nvPr/>
        </p:nvSpPr>
        <p:spPr>
          <a:xfrm>
            <a:off x="22122" y="642918"/>
            <a:ext cx="882970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600">
                <a:solidFill>
                  <a:srgbClr val="D1D0CD"/>
                </a:solidFill>
                <a:latin typeface="Helvetic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39089"/>
                </a:solidFill>
                <a:effectLst/>
                <a:uLnTx/>
                <a:uFillTx/>
                <a:latin typeface="Helvetica" pitchFamily="34" charset="0"/>
                <a:ea typeface="+mj-ea"/>
                <a:cs typeface="+mj-cs"/>
              </a:rPr>
              <a:t>Flow Measurement</a:t>
            </a:r>
            <a:endParaRPr kumimoji="0" lang="de-DE" sz="4800" b="0" i="0" u="none" strike="noStrike" kern="1200" cap="none" spc="0" normalizeH="0" baseline="0" noProof="0" dirty="0">
              <a:ln>
                <a:noFill/>
              </a:ln>
              <a:solidFill>
                <a:srgbClr val="939089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40" name="Titel 1"/>
          <p:cNvSpPr txBox="1">
            <a:spLocks/>
          </p:cNvSpPr>
          <p:nvPr/>
        </p:nvSpPr>
        <p:spPr>
          <a:xfrm>
            <a:off x="-2802" y="642918"/>
            <a:ext cx="885828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000">
                <a:solidFill>
                  <a:srgbClr val="D3D3D3"/>
                </a:solidFill>
                <a:latin typeface="Helvetic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3D3D3"/>
                </a:solidFill>
                <a:effectLst/>
                <a:uLnTx/>
                <a:uFillTx/>
                <a:latin typeface="Helvetica" pitchFamily="34" charset="0"/>
                <a:ea typeface="+mj-ea"/>
                <a:cs typeface="+mj-cs"/>
              </a:rPr>
              <a:t>Flow Measurement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D3D3D3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grpSp>
        <p:nvGrpSpPr>
          <p:cNvPr id="79" name="Gruppieren 78"/>
          <p:cNvGrpSpPr/>
          <p:nvPr/>
        </p:nvGrpSpPr>
        <p:grpSpPr>
          <a:xfrm>
            <a:off x="4786314" y="3286124"/>
            <a:ext cx="1728000" cy="1440000"/>
            <a:chOff x="4932584" y="3286124"/>
            <a:chExt cx="1728000" cy="1440000"/>
          </a:xfrm>
        </p:grpSpPr>
        <p:sp>
          <p:nvSpPr>
            <p:cNvPr id="57" name="Abgerundetes Rechteck 56"/>
            <p:cNvSpPr/>
            <p:nvPr/>
          </p:nvSpPr>
          <p:spPr>
            <a:xfrm>
              <a:off x="4932584" y="3286124"/>
              <a:ext cx="1728000" cy="1440000"/>
            </a:xfrm>
            <a:prstGeom prst="round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58" name="Picture 5" descr="D:\VTEP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6461" y="3320458"/>
              <a:ext cx="1386890" cy="1368000"/>
            </a:xfrm>
            <a:prstGeom prst="rect">
              <a:avLst/>
            </a:prstGeom>
            <a:noFill/>
          </p:spPr>
        </p:pic>
      </p:grpSp>
      <p:grpSp>
        <p:nvGrpSpPr>
          <p:cNvPr id="78" name="Gruppieren 77"/>
          <p:cNvGrpSpPr/>
          <p:nvPr/>
        </p:nvGrpSpPr>
        <p:grpSpPr>
          <a:xfrm>
            <a:off x="6786578" y="3286124"/>
            <a:ext cx="1728000" cy="1440000"/>
            <a:chOff x="6929454" y="3286124"/>
            <a:chExt cx="1728000" cy="1440000"/>
          </a:xfrm>
        </p:grpSpPr>
        <p:sp>
          <p:nvSpPr>
            <p:cNvPr id="60" name="Abgerundetes Rechteck 59"/>
            <p:cNvSpPr/>
            <p:nvPr/>
          </p:nvSpPr>
          <p:spPr>
            <a:xfrm>
              <a:off x="6929454" y="3286124"/>
              <a:ext cx="1728000" cy="1440000"/>
            </a:xfrm>
            <a:prstGeom prst="round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63" name="Picture 4" descr="D:\KCM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75540" y="3315076"/>
              <a:ext cx="871384" cy="1404000"/>
            </a:xfrm>
            <a:prstGeom prst="rect">
              <a:avLst/>
            </a:prstGeom>
            <a:noFill/>
          </p:spPr>
        </p:pic>
      </p:grpSp>
      <p:sp>
        <p:nvSpPr>
          <p:cNvPr id="74" name="Textfeld 73"/>
          <p:cNvSpPr txBox="1"/>
          <p:nvPr/>
        </p:nvSpPr>
        <p:spPr>
          <a:xfrm>
            <a:off x="2770552" y="2419422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kern="1900" dirty="0" smtClean="0">
                <a:solidFill>
                  <a:srgbClr val="FAA91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kern="1900" dirty="0" err="1" smtClean="0">
                <a:solidFill>
                  <a:srgbClr val="FAA916"/>
                </a:solidFill>
                <a:latin typeface="Arial" pitchFamily="34" charset="0"/>
                <a:cs typeface="Arial" pitchFamily="34" charset="0"/>
              </a:rPr>
              <a:t>Coriolis</a:t>
            </a:r>
            <a:r>
              <a:rPr lang="en-US" b="1" kern="1900" dirty="0" smtClean="0">
                <a:solidFill>
                  <a:srgbClr val="FAA916"/>
                </a:solidFill>
                <a:latin typeface="Arial" pitchFamily="34" charset="0"/>
                <a:cs typeface="Arial" pitchFamily="34" charset="0"/>
              </a:rPr>
              <a:t> Mass Flow Meter</a:t>
            </a:r>
            <a:endParaRPr lang="en-US" b="1" kern="1900" dirty="0">
              <a:solidFill>
                <a:srgbClr val="FAA91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5" name="Gerade Verbindung 74"/>
          <p:cNvCxnSpPr/>
          <p:nvPr/>
        </p:nvCxnSpPr>
        <p:spPr>
          <a:xfrm rot="5400000">
            <a:off x="495187" y="3954502"/>
            <a:ext cx="3492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Grafik 76" descr="a_weltkugel202.jpg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158342" y="3630474"/>
            <a:ext cx="1835037" cy="1692000"/>
          </a:xfrm>
          <a:prstGeom prst="rect">
            <a:avLst/>
          </a:prstGeom>
        </p:spPr>
      </p:pic>
      <p:pic>
        <p:nvPicPr>
          <p:cNvPr id="18" name="Grafik 17" descr="1154,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0632" y="2456438"/>
            <a:ext cx="1476724" cy="1044000"/>
          </a:xfrm>
          <a:prstGeom prst="rect">
            <a:avLst/>
          </a:prstGeom>
        </p:spPr>
      </p:pic>
      <p:grpSp>
        <p:nvGrpSpPr>
          <p:cNvPr id="19" name="Gruppieren 18"/>
          <p:cNvGrpSpPr/>
          <p:nvPr/>
        </p:nvGrpSpPr>
        <p:grpSpPr>
          <a:xfrm>
            <a:off x="2786050" y="3286124"/>
            <a:ext cx="1728000" cy="1440000"/>
            <a:chOff x="2786050" y="3286124"/>
            <a:chExt cx="1728000" cy="1440000"/>
          </a:xfrm>
        </p:grpSpPr>
        <p:sp>
          <p:nvSpPr>
            <p:cNvPr id="54" name="Abgerundetes Rechteck 53"/>
            <p:cNvSpPr/>
            <p:nvPr/>
          </p:nvSpPr>
          <p:spPr>
            <a:xfrm>
              <a:off x="2786050" y="3286124"/>
              <a:ext cx="1728000" cy="1440000"/>
            </a:xfrm>
            <a:prstGeom prst="round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59810" y="3383446"/>
              <a:ext cx="1155000" cy="12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" name="Grafik 16" descr="logo_trico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4476474"/>
            <a:ext cx="4572009" cy="2286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2122" y="642918"/>
            <a:ext cx="882970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600">
                <a:solidFill>
                  <a:srgbClr val="D1D0CD"/>
                </a:solidFill>
                <a:latin typeface="Helvetic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939089"/>
                </a:solidFill>
                <a:ea typeface="+mj-ea"/>
                <a:cs typeface="+mj-cs"/>
              </a:rPr>
              <a:t>basics &amp; principles</a:t>
            </a:r>
            <a:endParaRPr kumimoji="0" lang="en-US" sz="4800" b="0" i="0" u="none" strike="noStrike" kern="1200" cap="none" spc="0" normalizeH="0" baseline="0" dirty="0">
              <a:ln>
                <a:noFill/>
              </a:ln>
              <a:solidFill>
                <a:srgbClr val="939089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17" name="Inhaltsplatzhalter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control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Graphic Display with backlight and 4 </a:t>
            </a:r>
            <a:r>
              <a:rPr lang="en-US" dirty="0" err="1" smtClean="0"/>
              <a:t>Softkeys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Easy, intuitive menu structure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Free display orientation in 90° steps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Display can be removed and remounted during operation</a:t>
            </a:r>
          </a:p>
          <a:p>
            <a:r>
              <a:rPr lang="en-US" dirty="0" smtClean="0"/>
              <a:t>Control Inputs and Outputs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 independent passive 4 – 20mA outputs (for all parameters)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Frequency output (for flow)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Control output (meter status, limits or batching)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Control input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RS485 Interface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HART Interface (Option)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Foundation </a:t>
            </a:r>
            <a:r>
              <a:rPr lang="en-US" dirty="0" err="1" smtClean="0"/>
              <a:t>Fieldbus</a:t>
            </a:r>
            <a:r>
              <a:rPr lang="en-US" dirty="0" smtClean="0"/>
              <a:t> (Option)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8858250" cy="571500"/>
          </a:xfrm>
        </p:spPr>
        <p:txBody>
          <a:bodyPr>
            <a:noAutofit/>
          </a:bodyPr>
          <a:lstStyle>
            <a:lvl1pPr algn="r">
              <a:defRPr sz="2000">
                <a:solidFill>
                  <a:srgbClr val="D3D3D3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basics &amp; principles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61854" y="1413238"/>
            <a:ext cx="814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|      </a:t>
            </a:r>
          </a:p>
          <a:p>
            <a:endParaRPr lang="de-DE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2122" y="642918"/>
            <a:ext cx="882970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600">
                <a:solidFill>
                  <a:srgbClr val="D1D0CD"/>
                </a:solidFill>
                <a:latin typeface="Helvetic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939089"/>
                </a:solidFill>
                <a:ea typeface="+mj-ea"/>
                <a:cs typeface="+mj-cs"/>
              </a:rPr>
              <a:t>general applications</a:t>
            </a:r>
            <a:endParaRPr kumimoji="0" lang="en-US" sz="4800" b="0" i="0" u="none" strike="noStrike" kern="1200" cap="none" spc="0" normalizeH="0" baseline="0" dirty="0">
              <a:ln>
                <a:noFill/>
              </a:ln>
              <a:solidFill>
                <a:srgbClr val="939089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17" name="Inhaltsplatzhalter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Painting application</a:t>
            </a:r>
          </a:p>
          <a:p>
            <a:pPr lvl="1">
              <a:buNone/>
            </a:pPr>
            <a:r>
              <a:rPr lang="en-US" b="1" dirty="0" smtClean="0"/>
              <a:t>The facts: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Coriolis</a:t>
            </a:r>
            <a:r>
              <a:rPr lang="en-US" dirty="0" smtClean="0"/>
              <a:t> is a slow meter type, typical response time &gt;&gt; 1 second</a:t>
            </a:r>
            <a:br>
              <a:rPr lang="en-US" dirty="0" smtClean="0"/>
            </a:br>
            <a:r>
              <a:rPr lang="en-US" dirty="0" smtClean="0"/>
              <a:t>Slow response time </a:t>
            </a:r>
            <a:r>
              <a:rPr lang="en-US" dirty="0" smtClean="0">
                <a:sym typeface="Wingdings" pitchFamily="2" charset="2"/>
              </a:rPr>
              <a:t> stable reading but bad reaction to fast changing flow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Fast response time good reaction to fast changing flow but unstable reading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Painting requires fast response (flow pulses down to 0.2s)</a:t>
            </a:r>
          </a:p>
          <a:p>
            <a:pPr lvl="1">
              <a:buNone/>
            </a:pPr>
            <a:endParaRPr lang="en-US" dirty="0" smtClean="0">
              <a:sym typeface="Wingdings" pitchFamily="2" charset="2"/>
            </a:endParaRP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 </a:t>
            </a:r>
            <a:r>
              <a:rPr lang="en-US" b="1" dirty="0" smtClean="0">
                <a:sym typeface="Wingdings" pitchFamily="2" charset="2"/>
              </a:rPr>
              <a:t>KEM “Fast Paint Electronics</a:t>
            </a:r>
            <a:r>
              <a:rPr lang="en-US" dirty="0" smtClean="0">
                <a:sym typeface="Wingdings" pitchFamily="2" charset="2"/>
              </a:rPr>
              <a:t>”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>
                <a:sym typeface="Wingdings" pitchFamily="2" charset="2"/>
              </a:rPr>
              <a:t>Coriolis</a:t>
            </a:r>
            <a:r>
              <a:rPr lang="en-US" dirty="0" smtClean="0">
                <a:sym typeface="Wingdings" pitchFamily="2" charset="2"/>
              </a:rPr>
              <a:t> flow meters have a settable step response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With a proper set step response the </a:t>
            </a:r>
            <a:r>
              <a:rPr lang="en-US" dirty="0" err="1" smtClean="0"/>
              <a:t>tricor</a:t>
            </a:r>
            <a:r>
              <a:rPr lang="en-US" dirty="0" smtClean="0"/>
              <a:t> meter combine a stable reading at constant flow with a fast response to changing flow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8858250" cy="571500"/>
          </a:xfrm>
        </p:spPr>
        <p:txBody>
          <a:bodyPr>
            <a:noAutofit/>
          </a:bodyPr>
          <a:lstStyle>
            <a:lvl1pPr algn="r">
              <a:defRPr sz="2000">
                <a:solidFill>
                  <a:srgbClr val="D3D3D3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general applications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61854" y="1413238"/>
            <a:ext cx="8140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de-DE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2122" y="642918"/>
            <a:ext cx="882970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600">
                <a:solidFill>
                  <a:srgbClr val="D1D0CD"/>
                </a:solidFill>
                <a:latin typeface="Helvetic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939089"/>
                </a:solidFill>
                <a:ea typeface="+mj-ea"/>
                <a:cs typeface="+mj-cs"/>
              </a:rPr>
              <a:t>highlights</a:t>
            </a:r>
            <a:endParaRPr kumimoji="0" lang="en-US" sz="4800" b="0" i="0" u="none" strike="noStrike" kern="1200" cap="none" spc="0" normalizeH="0" baseline="0" dirty="0">
              <a:ln>
                <a:noFill/>
              </a:ln>
              <a:solidFill>
                <a:srgbClr val="939089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17" name="Inhaltsplatzhalter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Rotatable Display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8858250" cy="571500"/>
          </a:xfrm>
        </p:spPr>
        <p:txBody>
          <a:bodyPr>
            <a:noAutofit/>
          </a:bodyPr>
          <a:lstStyle>
            <a:lvl1pPr algn="r">
              <a:defRPr sz="2000">
                <a:solidFill>
                  <a:srgbClr val="D3D3D3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61854" y="1413238"/>
            <a:ext cx="8140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de-DE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7" descr="P1020634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l="18293" t="14634" r="19511" b="19512"/>
          <a:stretch>
            <a:fillRect/>
          </a:stretch>
        </p:blipFill>
        <p:spPr>
          <a:xfrm>
            <a:off x="2643174" y="3357562"/>
            <a:ext cx="2428892" cy="1928826"/>
          </a:xfrm>
          <a:prstGeom prst="rect">
            <a:avLst/>
          </a:prstGeom>
        </p:spPr>
      </p:pic>
      <p:pic>
        <p:nvPicPr>
          <p:cNvPr id="9" name="Grafik 8" descr="P1020636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l="8511" t="11348" r="27658" b="12056"/>
          <a:stretch>
            <a:fillRect/>
          </a:stretch>
        </p:blipFill>
        <p:spPr>
          <a:xfrm>
            <a:off x="357158" y="3357562"/>
            <a:ext cx="2143140" cy="1928826"/>
          </a:xfrm>
          <a:prstGeom prst="rect">
            <a:avLst/>
          </a:prstGeom>
        </p:spPr>
      </p:pic>
      <p:pic>
        <p:nvPicPr>
          <p:cNvPr id="10" name="Grafik 9" descr="P1020640.JPG"/>
          <p:cNvPicPr>
            <a:picLocks noChangeAspect="1"/>
          </p:cNvPicPr>
          <p:nvPr/>
        </p:nvPicPr>
        <p:blipFill>
          <a:blip r:embed="rId4" cstate="print"/>
          <a:srcRect l="10909" t="2424" r="10908" b="605"/>
          <a:stretch>
            <a:fillRect/>
          </a:stretch>
        </p:blipFill>
        <p:spPr>
          <a:xfrm>
            <a:off x="5857884" y="2357430"/>
            <a:ext cx="3071834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2122" y="642918"/>
            <a:ext cx="882970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600">
                <a:solidFill>
                  <a:srgbClr val="D1D0CD"/>
                </a:solidFill>
                <a:latin typeface="Helvetic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939089"/>
                </a:solidFill>
                <a:ea typeface="+mj-ea"/>
                <a:cs typeface="+mj-cs"/>
              </a:rPr>
              <a:t>applications</a:t>
            </a:r>
            <a:endParaRPr kumimoji="0" lang="en-US" sz="4800" b="0" i="0" u="none" strike="noStrike" kern="1200" cap="none" spc="0" normalizeH="0" baseline="0" dirty="0">
              <a:ln>
                <a:noFill/>
              </a:ln>
              <a:solidFill>
                <a:srgbClr val="939089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8858250" cy="571500"/>
          </a:xfrm>
        </p:spPr>
        <p:txBody>
          <a:bodyPr>
            <a:noAutofit/>
          </a:bodyPr>
          <a:lstStyle>
            <a:lvl1pPr algn="r">
              <a:defRPr sz="2000">
                <a:solidFill>
                  <a:srgbClr val="D3D3D3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61854" y="1413238"/>
            <a:ext cx="8140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de-DE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7518"/>
          <a:stretch>
            <a:fillRect/>
          </a:stretch>
        </p:blipFill>
        <p:spPr>
          <a:xfrm>
            <a:off x="539552" y="2492896"/>
            <a:ext cx="7163228" cy="3894031"/>
          </a:xfrm>
        </p:spPr>
      </p:pic>
      <p:sp>
        <p:nvSpPr>
          <p:cNvPr id="8" name="Textfeld 7"/>
          <p:cNvSpPr txBox="1"/>
          <p:nvPr/>
        </p:nvSpPr>
        <p:spPr>
          <a:xfrm>
            <a:off x="467544" y="1700808"/>
            <a:ext cx="7527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Application</a:t>
            </a:r>
            <a:r>
              <a:rPr lang="de-DE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 2 </a:t>
            </a:r>
            <a:r>
              <a:rPr lang="de-DE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component</a:t>
            </a:r>
            <a:r>
              <a:rPr lang="de-DE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painting</a:t>
            </a:r>
            <a:endParaRPr lang="de-DE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2122" y="642918"/>
            <a:ext cx="882970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600">
                <a:solidFill>
                  <a:srgbClr val="D1D0CD"/>
                </a:solidFill>
                <a:latin typeface="Helvetic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939089"/>
                </a:solidFill>
                <a:ea typeface="+mj-ea"/>
                <a:cs typeface="+mj-cs"/>
              </a:rPr>
              <a:t>basics &amp; principles</a:t>
            </a:r>
            <a:endParaRPr kumimoji="0" lang="en-US" sz="4800" b="0" i="0" u="none" strike="noStrike" kern="1200" cap="none" spc="0" normalizeH="0" baseline="0" dirty="0">
              <a:ln>
                <a:noFill/>
              </a:ln>
              <a:solidFill>
                <a:srgbClr val="939089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8858250" cy="571500"/>
          </a:xfrm>
        </p:spPr>
        <p:txBody>
          <a:bodyPr>
            <a:noAutofit/>
          </a:bodyPr>
          <a:lstStyle>
            <a:lvl1pPr algn="r">
              <a:defRPr sz="2000">
                <a:solidFill>
                  <a:srgbClr val="D3D3D3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basics &amp; principles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61854" y="1413238"/>
            <a:ext cx="8140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de-DE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7242" y="2343281"/>
            <a:ext cx="5043842" cy="3782882"/>
          </a:xfrm>
        </p:spPr>
      </p:pic>
      <p:sp>
        <p:nvSpPr>
          <p:cNvPr id="8" name="Textfeld 7"/>
          <p:cNvSpPr txBox="1"/>
          <p:nvPr/>
        </p:nvSpPr>
        <p:spPr>
          <a:xfrm>
            <a:off x="467544" y="1700808"/>
            <a:ext cx="7527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Application</a:t>
            </a:r>
            <a:r>
              <a:rPr lang="de-DE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 power plant </a:t>
            </a:r>
            <a:r>
              <a:rPr lang="de-DE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fuel</a:t>
            </a:r>
            <a:r>
              <a:rPr lang="de-DE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measur</a:t>
            </a:r>
            <a:r>
              <a:rPr lang="de-DE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de-DE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2122" y="642918"/>
            <a:ext cx="882970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600">
                <a:solidFill>
                  <a:srgbClr val="D1D0CD"/>
                </a:solidFill>
                <a:latin typeface="Helvetic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939089"/>
                </a:solidFill>
                <a:ea typeface="+mj-ea"/>
                <a:cs typeface="+mj-cs"/>
              </a:rPr>
              <a:t>competitive advantages</a:t>
            </a:r>
            <a:endParaRPr kumimoji="0" lang="en-US" sz="4800" b="0" i="0" u="none" strike="noStrike" kern="1200" cap="none" spc="0" normalizeH="0" baseline="0" dirty="0">
              <a:ln>
                <a:noFill/>
              </a:ln>
              <a:solidFill>
                <a:srgbClr val="939089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17" name="Inhaltsplatzhalt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and Service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Evaluation of requirements and planning support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Recommendations based on multiple technologies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After sales support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On site support (if required)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Remote control SW for support (for trained KEM service personnel only)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Remote control SW for the customers (will be available this year)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8858250" cy="571500"/>
          </a:xfrm>
        </p:spPr>
        <p:txBody>
          <a:bodyPr>
            <a:noAutofit/>
          </a:bodyPr>
          <a:lstStyle>
            <a:lvl1pPr algn="r">
              <a:defRPr sz="2000">
                <a:solidFill>
                  <a:srgbClr val="D3D3D3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competitive advantages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2122" y="642918"/>
            <a:ext cx="882970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600">
                <a:solidFill>
                  <a:srgbClr val="D1D0CD"/>
                </a:solidFill>
                <a:latin typeface="Helvetic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939089"/>
                </a:solidFill>
                <a:ea typeface="+mj-ea"/>
                <a:cs typeface="+mj-cs"/>
              </a:rPr>
              <a:t>basics &amp; principles</a:t>
            </a:r>
            <a:endParaRPr kumimoji="0" lang="en-US" sz="4800" b="0" i="0" u="none" strike="noStrike" kern="1200" cap="none" spc="0" normalizeH="0" baseline="0" dirty="0">
              <a:ln>
                <a:noFill/>
              </a:ln>
              <a:solidFill>
                <a:srgbClr val="939089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17" name="Inhaltsplatzhalt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Operating principle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 parallel tubes vibrate one against the other on their natural frequency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 flow through the tubes delays the oscillation at the incoming side and accelerates it at the outgoing side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time shift between incoming and outgoing side only depends on the geometry and the mass flow through the tubes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time shift therefore gives the mass flow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oscillating frequency gives the density of the medium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For compensating for temperature effects a temperature sensor is built in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8858250" cy="571500"/>
          </a:xfrm>
        </p:spPr>
        <p:txBody>
          <a:bodyPr>
            <a:noAutofit/>
          </a:bodyPr>
          <a:lstStyle>
            <a:lvl1pPr algn="r">
              <a:defRPr sz="2000">
                <a:solidFill>
                  <a:srgbClr val="D3D3D3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basics &amp; principles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61854" y="1413238"/>
            <a:ext cx="8140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de-DE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2122" y="642918"/>
            <a:ext cx="882970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600">
                <a:solidFill>
                  <a:srgbClr val="D1D0CD"/>
                </a:solidFill>
                <a:latin typeface="Helvetic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939089"/>
                </a:solidFill>
                <a:ea typeface="+mj-ea"/>
                <a:cs typeface="+mj-cs"/>
              </a:rPr>
              <a:t>basics &amp; principles</a:t>
            </a:r>
            <a:endParaRPr kumimoji="0" lang="en-US" sz="4800" b="0" i="0" u="none" strike="noStrike" kern="1200" cap="none" spc="0" normalizeH="0" baseline="0" dirty="0">
              <a:ln>
                <a:noFill/>
              </a:ln>
              <a:solidFill>
                <a:srgbClr val="939089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8858250" cy="571500"/>
          </a:xfrm>
        </p:spPr>
        <p:txBody>
          <a:bodyPr>
            <a:noAutofit/>
          </a:bodyPr>
          <a:lstStyle>
            <a:lvl1pPr algn="r">
              <a:defRPr sz="2000">
                <a:solidFill>
                  <a:srgbClr val="D3D3D3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basics &amp; principles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61854" y="1413238"/>
            <a:ext cx="8140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de-DE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571472" y="2714620"/>
            <a:ext cx="4359475" cy="2806314"/>
            <a:chOff x="714348" y="1928802"/>
            <a:chExt cx="4359475" cy="2806314"/>
          </a:xfrm>
        </p:grpSpPr>
        <p:pic>
          <p:nvPicPr>
            <p:cNvPr id="9" name="Picture 33" descr="H:\Vertrieb\Schulung\Coriolis\Coriolis Bilder\Schwingen-1-Pos-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2143116"/>
              <a:ext cx="2115491" cy="2592000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10" name="Textfeld 9"/>
            <p:cNvSpPr txBox="1"/>
            <p:nvPr/>
          </p:nvSpPr>
          <p:spPr>
            <a:xfrm>
              <a:off x="2500298" y="1928802"/>
              <a:ext cx="2573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Tube </a:t>
              </a:r>
              <a:r>
                <a:rPr lang="de-DE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vibration</a:t>
              </a:r>
              <a:r>
                <a:rPr lang="de-DE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– </a:t>
              </a:r>
              <a:r>
                <a:rPr lang="de-DE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</a:t>
              </a:r>
              <a:r>
                <a:rPr lang="de-DE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Flow </a:t>
              </a:r>
              <a:endParaRPr lang="de-DE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4143372" y="3429000"/>
            <a:ext cx="4180479" cy="2798224"/>
            <a:chOff x="3500430" y="3357562"/>
            <a:chExt cx="4180479" cy="2798224"/>
          </a:xfrm>
        </p:grpSpPr>
        <p:pic>
          <p:nvPicPr>
            <p:cNvPr id="12" name="Picture 19" descr="H:\Vertrieb\Schulung\Coriolis\Coriolis Bilder\Schwingen-2-Pos-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3504" y="3357562"/>
              <a:ext cx="2537405" cy="2448000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13" name="Textfeld 12"/>
            <p:cNvSpPr txBox="1"/>
            <p:nvPr/>
          </p:nvSpPr>
          <p:spPr>
            <a:xfrm>
              <a:off x="3500430" y="5786454"/>
              <a:ext cx="2583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Tube </a:t>
              </a:r>
              <a:r>
                <a:rPr lang="de-DE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vibration</a:t>
              </a:r>
              <a:r>
                <a:rPr lang="de-DE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– </a:t>
              </a:r>
              <a:r>
                <a:rPr lang="de-DE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Full</a:t>
              </a:r>
              <a:r>
                <a:rPr lang="de-DE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Flow</a:t>
              </a:r>
              <a:endParaRPr lang="de-DE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428596" y="1857364"/>
            <a:ext cx="7527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Effect</a:t>
            </a:r>
            <a:r>
              <a:rPr lang="de-DE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Coriolis-Force in </a:t>
            </a:r>
            <a:r>
              <a:rPr lang="de-DE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Tubes</a:t>
            </a:r>
            <a:endParaRPr lang="de-DE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2122" y="642918"/>
            <a:ext cx="882970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600">
                <a:solidFill>
                  <a:srgbClr val="D1D0CD"/>
                </a:solidFill>
                <a:latin typeface="Helvetic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939089"/>
                </a:solidFill>
                <a:ea typeface="+mj-ea"/>
                <a:cs typeface="+mj-cs"/>
              </a:rPr>
              <a:t>basics &amp; principles</a:t>
            </a:r>
            <a:endParaRPr kumimoji="0" lang="en-US" sz="4800" b="0" i="0" u="none" strike="noStrike" kern="1200" cap="none" spc="0" normalizeH="0" baseline="0" dirty="0">
              <a:ln>
                <a:noFill/>
              </a:ln>
              <a:solidFill>
                <a:srgbClr val="939089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8858250" cy="571500"/>
          </a:xfrm>
        </p:spPr>
        <p:txBody>
          <a:bodyPr>
            <a:noAutofit/>
          </a:bodyPr>
          <a:lstStyle>
            <a:lvl1pPr algn="r">
              <a:defRPr sz="2000">
                <a:solidFill>
                  <a:srgbClr val="D3D3D3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basics &amp; principles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61854" y="1413238"/>
            <a:ext cx="8140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de-DE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124" t="8000" r="2499" b="2000"/>
          <a:stretch>
            <a:fillRect/>
          </a:stretch>
        </p:blipFill>
        <p:spPr>
          <a:xfrm>
            <a:off x="1610063" y="2343281"/>
            <a:ext cx="5338201" cy="3782882"/>
          </a:xfrm>
        </p:spPr>
      </p:pic>
      <p:sp>
        <p:nvSpPr>
          <p:cNvPr id="8" name="Textfeld 7"/>
          <p:cNvSpPr txBox="1"/>
          <p:nvPr/>
        </p:nvSpPr>
        <p:spPr>
          <a:xfrm>
            <a:off x="467544" y="1700808"/>
            <a:ext cx="7527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 TCM28k </a:t>
            </a:r>
            <a:r>
              <a:rPr lang="de-DE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de-DE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inside</a:t>
            </a:r>
            <a:endParaRPr lang="de-DE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2122" y="642918"/>
            <a:ext cx="882970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600">
                <a:solidFill>
                  <a:srgbClr val="D1D0CD"/>
                </a:solidFill>
                <a:latin typeface="Helvetic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939089"/>
                </a:solidFill>
                <a:ea typeface="+mj-ea"/>
                <a:cs typeface="+mj-cs"/>
              </a:rPr>
              <a:t>basics &amp; principles</a:t>
            </a:r>
            <a:endParaRPr kumimoji="0" lang="en-US" sz="4800" b="0" i="0" u="none" strike="noStrike" kern="1200" cap="none" spc="0" normalizeH="0" baseline="0" dirty="0">
              <a:ln>
                <a:noFill/>
              </a:ln>
              <a:solidFill>
                <a:srgbClr val="939089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17" name="Inhaltsplatzhalt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Highest accuracy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4 Measurements with 1 meter (mass flow, volume flow, density, temperature)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 moving parts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Suitable for high viscosity fluids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Solid particles in the fluid will not block or destroy the meter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 inlet or outlet zone necessary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Maintenance free</a:t>
            </a:r>
          </a:p>
          <a:p>
            <a:r>
              <a:rPr lang="en-US" dirty="0" smtClean="0"/>
              <a:t>Limitations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Sensitive to external vibrations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Not suited for 2- phase or 3- phase media, that means liquids with (bigger) gas bubbles or solid particles 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8858250" cy="571500"/>
          </a:xfrm>
        </p:spPr>
        <p:txBody>
          <a:bodyPr>
            <a:noAutofit/>
          </a:bodyPr>
          <a:lstStyle>
            <a:lvl1pPr algn="r">
              <a:defRPr sz="2000">
                <a:solidFill>
                  <a:srgbClr val="D3D3D3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basics &amp; principles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61854" y="1413238"/>
            <a:ext cx="8140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de-DE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2122" y="642918"/>
            <a:ext cx="882970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600">
                <a:solidFill>
                  <a:srgbClr val="D1D0CD"/>
                </a:solidFill>
                <a:latin typeface="Helvetic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939089"/>
                </a:solidFill>
                <a:ea typeface="+mj-ea"/>
                <a:cs typeface="+mj-cs"/>
              </a:rPr>
              <a:t>basics &amp; principles</a:t>
            </a:r>
            <a:endParaRPr kumimoji="0" lang="en-US" sz="4800" b="0" i="0" u="none" strike="noStrike" kern="1200" cap="none" spc="0" normalizeH="0" baseline="0" dirty="0">
              <a:ln>
                <a:noFill/>
              </a:ln>
              <a:solidFill>
                <a:srgbClr val="939089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8858250" cy="571500"/>
          </a:xfrm>
        </p:spPr>
        <p:txBody>
          <a:bodyPr>
            <a:noAutofit/>
          </a:bodyPr>
          <a:lstStyle>
            <a:lvl1pPr algn="r">
              <a:defRPr sz="2000">
                <a:solidFill>
                  <a:srgbClr val="D3D3D3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basics &amp; principles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61854" y="1413238"/>
            <a:ext cx="8140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de-DE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893608"/>
              </p:ext>
            </p:extLst>
          </p:nvPr>
        </p:nvGraphicFramePr>
        <p:xfrm>
          <a:off x="571472" y="2643182"/>
          <a:ext cx="7286678" cy="3643340"/>
        </p:xfrm>
        <a:graphic>
          <a:graphicData uri="http://schemas.openxmlformats.org/drawingml/2006/table">
            <a:tbl>
              <a:tblPr/>
              <a:tblGrid>
                <a:gridCol w="2268229"/>
                <a:gridCol w="1842934"/>
                <a:gridCol w="1134113"/>
                <a:gridCol w="1842934"/>
                <a:gridCol w="198468"/>
              </a:tblGrid>
              <a:tr h="364334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Type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Measuring</a:t>
                      </a:r>
                      <a:r>
                        <a:rPr lang="de-DE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334"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kg/h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334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KCM 0300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up 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364334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KCM 0600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up 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334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KCM 1500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up 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de-DE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364334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KCM 3000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up 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de-DE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000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334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CM 5500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up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to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r>
                        <a:rPr lang="de-DE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5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364334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CM 7900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up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to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r>
                        <a:rPr lang="de-DE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900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334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CM 28K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up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to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28 000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364334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CM 65K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650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up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to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  <a:r>
                        <a:rPr lang="de-DE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000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428400" y="1857364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KCM / TCM Series</a:t>
            </a:r>
            <a:endParaRPr lang="de-DE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2122" y="642918"/>
            <a:ext cx="882970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600">
                <a:solidFill>
                  <a:srgbClr val="D1D0CD"/>
                </a:solidFill>
                <a:latin typeface="Helvetic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939089"/>
                </a:solidFill>
                <a:ea typeface="+mj-ea"/>
                <a:cs typeface="+mj-cs"/>
              </a:rPr>
              <a:t>basics &amp; principles</a:t>
            </a:r>
            <a:endParaRPr kumimoji="0" lang="en-US" sz="4800" b="0" i="0" u="none" strike="noStrike" kern="1200" cap="none" spc="0" normalizeH="0" baseline="0" dirty="0">
              <a:ln>
                <a:noFill/>
              </a:ln>
              <a:solidFill>
                <a:srgbClr val="939089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17" name="Inhaltsplatzhalt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Media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All kinds of fluids like diesel, fuel, heavy oil chemicals, polyurethane components, adhesives, paints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Contaminated fluids (at reduced accuracy)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High density or liquefied gas (CNG, LNG, LPG)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Allowed Process Parameter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Temperature: -40°C to 100°C, optional up to 150°C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Pressure: up to 350bar (option, not all sizes)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Viscosities: 0 to more than 10 000 </a:t>
            </a:r>
            <a:r>
              <a:rPr lang="en-US" dirty="0" err="1" smtClean="0"/>
              <a:t>mPas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8858250" cy="571500"/>
          </a:xfrm>
        </p:spPr>
        <p:txBody>
          <a:bodyPr>
            <a:noAutofit/>
          </a:bodyPr>
          <a:lstStyle>
            <a:lvl1pPr algn="r">
              <a:defRPr sz="2000">
                <a:solidFill>
                  <a:srgbClr val="D3D3D3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basics &amp; principles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2122" y="642918"/>
            <a:ext cx="882970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600">
                <a:solidFill>
                  <a:srgbClr val="D1D0CD"/>
                </a:solidFill>
                <a:latin typeface="Helvetic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939089"/>
                </a:solidFill>
                <a:ea typeface="+mj-ea"/>
                <a:cs typeface="+mj-cs"/>
              </a:rPr>
              <a:t>basics &amp; principles</a:t>
            </a:r>
            <a:endParaRPr kumimoji="0" lang="en-US" sz="4800" b="0" i="0" u="none" strike="noStrike" kern="1200" cap="none" spc="0" normalizeH="0" baseline="0" dirty="0">
              <a:ln>
                <a:noFill/>
              </a:ln>
              <a:solidFill>
                <a:srgbClr val="939089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17" name="Inhaltsplatzhalt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Principle Tasks for the Electronics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Measure a time shift of 1ns to 40µs with an accuracy of about 1ns</a:t>
            </a:r>
            <a:br>
              <a:rPr lang="en-US" dirty="0" smtClean="0"/>
            </a:br>
            <a:r>
              <a:rPr lang="en-US" dirty="0" smtClean="0"/>
              <a:t>Note: in 1ns the light travels about 30cm!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Calculate Flow and Density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Present the results as current / frequency / display value to the outside world</a:t>
            </a:r>
          </a:p>
          <a:p>
            <a:r>
              <a:rPr lang="en-US" dirty="0" smtClean="0"/>
              <a:t>Additional Tasks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Never get disturbed by EMI (Electro Magnetic Interference)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React to any requests from outside (interface, pushbutton) without making a mistake in measuring the time and calculating the flow</a:t>
            </a:r>
          </a:p>
          <a:p>
            <a:pPr lvl="1"/>
            <a:endParaRPr lang="en-US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8858250" cy="571500"/>
          </a:xfrm>
        </p:spPr>
        <p:txBody>
          <a:bodyPr>
            <a:noAutofit/>
          </a:bodyPr>
          <a:lstStyle>
            <a:lvl1pPr algn="r">
              <a:defRPr sz="2000">
                <a:solidFill>
                  <a:srgbClr val="D3D3D3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basics &amp; principles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2122" y="642918"/>
            <a:ext cx="882970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600">
                <a:solidFill>
                  <a:srgbClr val="D1D0CD"/>
                </a:solidFill>
                <a:latin typeface="Helvetic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939089"/>
                </a:solidFill>
                <a:ea typeface="+mj-ea"/>
                <a:cs typeface="+mj-cs"/>
              </a:rPr>
              <a:t>basics &amp; principles</a:t>
            </a:r>
            <a:endParaRPr kumimoji="0" lang="en-US" sz="4800" b="0" i="0" u="none" strike="noStrike" kern="1200" cap="none" spc="0" normalizeH="0" baseline="0" dirty="0">
              <a:ln>
                <a:noFill/>
              </a:ln>
              <a:solidFill>
                <a:srgbClr val="939089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17" name="Inhaltsplatzhalt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Setup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Compact version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Best EMC behavior</a:t>
            </a:r>
            <a:br>
              <a:rPr lang="en-US" dirty="0" smtClean="0"/>
            </a:br>
            <a:r>
              <a:rPr lang="en-US" dirty="0" smtClean="0"/>
              <a:t>(EMC = Electro Magnetic Compatibility)</a:t>
            </a:r>
            <a:br>
              <a:rPr lang="en-US" dirty="0" smtClean="0"/>
            </a:br>
            <a:r>
              <a:rPr lang="en-US" dirty="0" smtClean="0"/>
              <a:t>“Unfriendly” ambient conditions</a:t>
            </a:r>
            <a:br>
              <a:rPr lang="en-US" dirty="0" smtClean="0"/>
            </a:br>
            <a:r>
              <a:rPr lang="en-US" dirty="0" smtClean="0"/>
              <a:t>Uncomfortable position for Display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Remote version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Better ambient conditions for the electronics</a:t>
            </a:r>
            <a:br>
              <a:rPr lang="en-US" dirty="0" smtClean="0"/>
            </a:br>
            <a:r>
              <a:rPr lang="en-US" dirty="0" smtClean="0"/>
              <a:t>Up to 20m cable between meter and electronics</a:t>
            </a:r>
            <a:br>
              <a:rPr lang="en-US" dirty="0" smtClean="0"/>
            </a:br>
            <a:r>
              <a:rPr lang="en-US" dirty="0" smtClean="0"/>
              <a:t>Freely selectable display position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Compact version with remote display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Very good EMC behavior</a:t>
            </a:r>
            <a:br>
              <a:rPr lang="en-US" dirty="0" smtClean="0"/>
            </a:br>
            <a:r>
              <a:rPr lang="en-US" dirty="0" smtClean="0"/>
              <a:t>Freely selectable display position</a:t>
            </a:r>
            <a:br>
              <a:rPr lang="en-US" dirty="0" smtClean="0"/>
            </a:br>
            <a:r>
              <a:rPr lang="en-US" dirty="0" smtClean="0"/>
              <a:t>Up to 1000m between meter and display</a:t>
            </a:r>
            <a:br>
              <a:rPr lang="en-US" dirty="0" smtClean="0"/>
            </a:br>
            <a:r>
              <a:rPr lang="en-US" dirty="0" smtClean="0"/>
              <a:t>Unfriendly ambient conditions for the electronics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8858250" cy="571500"/>
          </a:xfrm>
        </p:spPr>
        <p:txBody>
          <a:bodyPr>
            <a:noAutofit/>
          </a:bodyPr>
          <a:lstStyle>
            <a:lvl1pPr algn="r">
              <a:defRPr sz="2000">
                <a:solidFill>
                  <a:srgbClr val="D3D3D3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basics &amp; principles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61854" y="1413238"/>
            <a:ext cx="8140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de-DE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15" descr="KCM kompakt_rgb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7818" y="1714488"/>
            <a:ext cx="1214446" cy="1714512"/>
          </a:xfrm>
          <a:prstGeom prst="rect">
            <a:avLst/>
          </a:prstGeom>
        </p:spPr>
      </p:pic>
      <p:pic>
        <p:nvPicPr>
          <p:cNvPr id="10" name="Grafik 19" descr="kcm300 mit kce 5000 abgesetz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5140" y="2000240"/>
            <a:ext cx="2097758" cy="2014314"/>
          </a:xfrm>
          <a:prstGeom prst="rect">
            <a:avLst/>
          </a:prstGeom>
        </p:spPr>
      </p:pic>
      <p:pic>
        <p:nvPicPr>
          <p:cNvPr id="11" name="Grafik 8" descr="schalttafelgehäuse01 Kopie.jpg"/>
          <p:cNvPicPr/>
          <p:nvPr/>
        </p:nvPicPr>
        <p:blipFill>
          <a:blip r:embed="rId4" cstate="print"/>
          <a:srcRect l="24925" t="3385" r="27648" b="10154"/>
          <a:stretch>
            <a:fillRect/>
          </a:stretch>
        </p:blipFill>
        <p:spPr>
          <a:xfrm>
            <a:off x="7572396" y="4357694"/>
            <a:ext cx="1233487" cy="1195387"/>
          </a:xfrm>
          <a:prstGeom prst="rect">
            <a:avLst/>
          </a:prstGeom>
        </p:spPr>
      </p:pic>
      <p:pic>
        <p:nvPicPr>
          <p:cNvPr id="13" name="Grafik 12" descr="KRD8001.JPG"/>
          <p:cNvPicPr>
            <a:picLocks noChangeAspect="1"/>
          </p:cNvPicPr>
          <p:nvPr/>
        </p:nvPicPr>
        <p:blipFill>
          <a:blip r:embed="rId5" cstate="print"/>
          <a:srcRect l="20225" t="15532" r="23463" b="14078"/>
          <a:stretch>
            <a:fillRect/>
          </a:stretch>
        </p:blipFill>
        <p:spPr>
          <a:xfrm>
            <a:off x="5508104" y="4581128"/>
            <a:ext cx="1459362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</Words>
  <Application>Microsoft Office PowerPoint</Application>
  <PresentationFormat>Affichage à l'écran (4:3)</PresentationFormat>
  <Paragraphs>170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Larissa-Design</vt:lpstr>
      <vt:lpstr>Présentation PowerPoint</vt:lpstr>
      <vt:lpstr>basics &amp; principles</vt:lpstr>
      <vt:lpstr>basics &amp; principles</vt:lpstr>
      <vt:lpstr>basics &amp; principles</vt:lpstr>
      <vt:lpstr>basics &amp; principles</vt:lpstr>
      <vt:lpstr>basics &amp; principles</vt:lpstr>
      <vt:lpstr>basics &amp; principles</vt:lpstr>
      <vt:lpstr>basics &amp; principles</vt:lpstr>
      <vt:lpstr>basics &amp; principles</vt:lpstr>
      <vt:lpstr>basics &amp; principles</vt:lpstr>
      <vt:lpstr>general applications</vt:lpstr>
      <vt:lpstr>highlights</vt:lpstr>
      <vt:lpstr>applications</vt:lpstr>
      <vt:lpstr>basics &amp; principles</vt:lpstr>
      <vt:lpstr>competitive advantages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Kay Stegmann</dc:creator>
  <cp:lastModifiedBy>Regis</cp:lastModifiedBy>
  <cp:revision>398</cp:revision>
  <dcterms:modified xsi:type="dcterms:W3CDTF">2012-06-19T06:44:03Z</dcterms:modified>
</cp:coreProperties>
</file>