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631" r:id="rId2"/>
    <p:sldId id="630" r:id="rId3"/>
  </p:sldIdLst>
  <p:sldSz cx="9144000" cy="6858000" type="screen4x3"/>
  <p:notesSz cx="6805613" cy="9939338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ＭＳ Ｐゴシック" pitchFamily="50" charset="-128"/>
        <a:ea typeface="ＭＳ Ｐゴシック" pitchFamily="50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iraiw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CC9900"/>
    <a:srgbClr val="006600"/>
    <a:srgbClr val="CC3300"/>
    <a:srgbClr val="FF3300"/>
    <a:srgbClr val="FF0066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405" autoAdjust="0"/>
    <p:restoredTop sz="97073" autoAdjust="0"/>
  </p:normalViewPr>
  <p:slideViewPr>
    <p:cSldViewPr snapToObjects="1">
      <p:cViewPr>
        <p:scale>
          <a:sx n="75" d="100"/>
          <a:sy n="75" d="100"/>
        </p:scale>
        <p:origin x="-3396" y="-92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440" y="372"/>
      </p:cViewPr>
      <p:guideLst>
        <p:guide orient="horz" pos="3129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charset="0"/>
              </a:defRPr>
            </a:lvl1pPr>
          </a:lstStyle>
          <a:p>
            <a:endParaRPr lang="en-US" altLang="ja-JP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endParaRPr lang="en-US" altLang="ja-JP"/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charset="0"/>
              </a:defRPr>
            </a:lvl1pPr>
          </a:lstStyle>
          <a:p>
            <a:endParaRPr lang="en-US" altLang="ja-JP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fld id="{69658DE6-409E-4D61-BD24-3D85107ED49B}" type="slidenum">
              <a:rPr lang="en-US" altLang="ja-JP"/>
              <a:pPr/>
              <a:t>‹N°›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211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MS UI Gothic" pitchFamily="50" charset="-128"/>
                <a:ea typeface="MS UI Gothic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MS UI Gothic" pitchFamily="50" charset="-128"/>
                <a:ea typeface="MS UI Gothic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225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MS UI Gothic" pitchFamily="50" charset="-128"/>
                <a:ea typeface="MS UI Gothic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8" tIns="45688" rIns="91378" bIns="4568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MS UI Gothic" pitchFamily="50" charset="-128"/>
                <a:ea typeface="MS UI Gothic" pitchFamily="50" charset="-128"/>
              </a:defRPr>
            </a:lvl1pPr>
          </a:lstStyle>
          <a:p>
            <a:fld id="{BA29D127-DB59-48D0-BBCE-1058E963AA0B}" type="slidenum">
              <a:rPr lang="en-US" altLang="ja-JP"/>
              <a:pPr/>
              <a:t>‹N°›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4365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36AC07-D502-470D-BED7-BA2390BCAB8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020930" name="Rectangle 7"/>
          <p:cNvSpPr txBox="1">
            <a:spLocks noGrp="1" noChangeArrowheads="1"/>
          </p:cNvSpPr>
          <p:nvPr/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8" tIns="45688" rIns="91378" bIns="45688" anchor="b"/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17550" indent="-276225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04900" indent="-22225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546225" indent="-220663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1987550" indent="-220663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444750" indent="-2206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01950" indent="-2206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359150" indent="-2206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16350" indent="-2206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algn="r"/>
            <a:fld id="{71D0509E-38C4-46D8-86DF-15064F081A93}" type="slidenum">
              <a:rPr lang="en-US" altLang="ja-JP" sz="1200" b="0">
                <a:latin typeface="MS UI Gothic" pitchFamily="50" charset="-128"/>
                <a:ea typeface="MS UI Gothic" pitchFamily="50" charset="-128"/>
              </a:rPr>
              <a:pPr algn="r"/>
              <a:t>1</a:t>
            </a:fld>
            <a:endParaRPr lang="en-US" altLang="ja-JP" sz="1200" b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020931" name="Rectangle 7"/>
          <p:cNvSpPr txBox="1">
            <a:spLocks noGrp="1" noChangeArrowheads="1"/>
          </p:cNvSpPr>
          <p:nvPr/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1" tIns="45681" rIns="91361" bIns="45681" anchor="b"/>
          <a:lstStyle>
            <a:lvl1pPr algn="l" defTabSz="912813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17550" indent="-276225" algn="l" defTabSz="912813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04900" indent="-222250" algn="l" defTabSz="912813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546225" indent="-220663" algn="l" defTabSz="912813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1987550" indent="-220663" algn="l" defTabSz="912813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444750" indent="-220663" defTabSz="9128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01950" indent="-220663" defTabSz="9128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359150" indent="-220663" defTabSz="9128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16350" indent="-220663" defTabSz="9128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 algn="r"/>
            <a:fld id="{01F23CD8-6CF4-4B3C-95FD-ED698E4C4847}" type="slidenum">
              <a:rPr lang="en-US" altLang="ja-JP" sz="1200">
                <a:latin typeface="ＭＳ Ｐゴシック" pitchFamily="50" charset="-128"/>
              </a:rPr>
              <a:pPr algn="r"/>
              <a:t>1</a:t>
            </a:fld>
            <a:endParaRPr lang="en-US" altLang="ja-JP" sz="1200">
              <a:latin typeface="ＭＳ Ｐゴシック" pitchFamily="50" charset="-128"/>
            </a:endParaRPr>
          </a:p>
        </p:txBody>
      </p:sp>
      <p:sp>
        <p:nvSpPr>
          <p:cNvPr id="10209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4538"/>
            <a:ext cx="4973638" cy="3730625"/>
          </a:xfrm>
          <a:ln/>
        </p:spPr>
      </p:sp>
      <p:sp>
        <p:nvSpPr>
          <p:cNvPr id="10209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89513" cy="4476750"/>
          </a:xfrm>
        </p:spPr>
        <p:txBody>
          <a:bodyPr lIns="91354" tIns="45675" rIns="91354" bIns="45675"/>
          <a:lstStyle/>
          <a:p>
            <a:pPr>
              <a:spcBef>
                <a:spcPct val="0"/>
              </a:spcBef>
            </a:pPr>
            <a:r>
              <a:rPr lang="ja-JP" altLang="en-US"/>
              <a:t>校正依頼の試験の様子</a:t>
            </a:r>
          </a:p>
          <a:p>
            <a:pPr>
              <a:spcBef>
                <a:spcPct val="0"/>
              </a:spcBef>
            </a:pPr>
            <a:r>
              <a:rPr lang="ja-JP" altLang="en-US"/>
              <a:t>ＪＩＣＡ研修の様子</a:t>
            </a:r>
          </a:p>
          <a:p>
            <a:pPr>
              <a:spcBef>
                <a:spcPct val="0"/>
              </a:spcBef>
            </a:pPr>
            <a:r>
              <a:rPr lang="ja-JP" altLang="en-US"/>
              <a:t>タイの流量計測専門家セミナーでの講師の招聘</a:t>
            </a:r>
          </a:p>
          <a:p>
            <a:pPr>
              <a:spcBef>
                <a:spcPct val="0"/>
              </a:spcBef>
            </a:pPr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791200"/>
            <a:ext cx="16764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0" y="6411913"/>
            <a:ext cx="914400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ja-JP" sz="800" b="0">
                <a:solidFill>
                  <a:srgbClr val="323232"/>
                </a:solidFill>
                <a:latin typeface="Helvetica" charset="0"/>
                <a:ea typeface="Arial Unicode MS" pitchFamily="50" charset="-128"/>
                <a:cs typeface="Arial Unicode MS" pitchFamily="50" charset="-128"/>
                <a:sym typeface="Symbol" pitchFamily="18" charset="2"/>
              </a:rPr>
              <a:t>Copyright  </a:t>
            </a:r>
            <a:r>
              <a:rPr lang="en-US" altLang="ja-JP" sz="800" b="0">
                <a:solidFill>
                  <a:srgbClr val="323232"/>
                </a:solidFill>
                <a:latin typeface="Helvetica" charset="0"/>
                <a:ea typeface="Arial Unicode MS" pitchFamily="50" charset="-128"/>
                <a:cs typeface="Arial Unicode MS" pitchFamily="50" charset="-128"/>
              </a:rPr>
              <a:t>2009 Yamatake Corporation All Rights Reserved. </a:t>
            </a:r>
            <a:endParaRPr lang="en-US" altLang="ja-JP" sz="2400" b="0">
              <a:solidFill>
                <a:srgbClr val="323232"/>
              </a:solidFill>
              <a:latin typeface="Helvetica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4800" y="1905000"/>
            <a:ext cx="8610600" cy="2225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3366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0" sz="4000"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70688"/>
            <a:ext cx="9144000" cy="8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4758" name="Group 6"/>
          <p:cNvGrpSpPr>
            <a:grpSpLocks/>
          </p:cNvGrpSpPr>
          <p:nvPr/>
        </p:nvGrpSpPr>
        <p:grpSpPr bwMode="auto">
          <a:xfrm>
            <a:off x="95250" y="66675"/>
            <a:ext cx="542925" cy="552450"/>
            <a:chOff x="60" y="42"/>
            <a:chExt cx="342" cy="348"/>
          </a:xfrm>
        </p:grpSpPr>
        <p:sp>
          <p:nvSpPr>
            <p:cNvPr id="74759" name="Oval 7"/>
            <p:cNvSpPr>
              <a:spLocks noChangeArrowheads="1"/>
            </p:cNvSpPr>
            <p:nvPr/>
          </p:nvSpPr>
          <p:spPr bwMode="auto">
            <a:xfrm>
              <a:off x="60" y="42"/>
              <a:ext cx="342" cy="348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0" name="Text Box 8"/>
            <p:cNvSpPr txBox="1">
              <a:spLocks noChangeArrowheads="1"/>
            </p:cNvSpPr>
            <p:nvPr/>
          </p:nvSpPr>
          <p:spPr bwMode="auto">
            <a:xfrm>
              <a:off x="68" y="4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kumimoji="0" lang="ja-JP" altLang="en-US" sz="2400" b="0">
                  <a:solidFill>
                    <a:srgbClr val="FF0000"/>
                  </a:solidFill>
                  <a:latin typeface="Times New Roman" charset="0"/>
                  <a:ea typeface="HGP創英角ｺﾞｼｯｸUB" pitchFamily="50" charset="-128"/>
                </a:rPr>
                <a:t>秘</a:t>
              </a:r>
            </a:p>
          </p:txBody>
        </p:sp>
      </p:grp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73517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63769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63769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96735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25137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7984759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052513"/>
            <a:ext cx="4114800" cy="5324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114800" cy="5324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2349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12652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49235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27296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3498401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8005171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0"/>
            <a:ext cx="6478587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33FF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052513"/>
            <a:ext cx="8382000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8693150" y="6608763"/>
            <a:ext cx="527050" cy="17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r" eaLnBrk="0" hangingPunct="0"/>
            <a:fld id="{6A7CD5FF-8CE8-4389-9954-4A3F1C0E9564}" type="slidenum">
              <a:rPr kumimoji="0" lang="en-US" altLang="ja-JP" sz="1200" b="0">
                <a:solidFill>
                  <a:srgbClr val="323232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pPr algn="r" eaLnBrk="0" hangingPunct="0"/>
              <a:t>‹N°›</a:t>
            </a:fld>
            <a:endParaRPr kumimoji="0" lang="en-US" altLang="ja-JP" sz="1000" b="0">
              <a:solidFill>
                <a:srgbClr val="323232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 flipH="1">
            <a:off x="0" y="838200"/>
            <a:ext cx="9144000" cy="0"/>
          </a:xfrm>
          <a:prstGeom prst="line">
            <a:avLst/>
          </a:prstGeom>
          <a:noFill/>
          <a:ln w="19050">
            <a:solidFill>
              <a:srgbClr val="A5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73736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70688"/>
            <a:ext cx="9144000" cy="8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5410200" y="6656388"/>
            <a:ext cx="335280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r>
              <a:rPr lang="en-US" altLang="ja-JP" sz="800" b="0">
                <a:solidFill>
                  <a:schemeClr val="bg1"/>
                </a:solidFill>
                <a:latin typeface="Helvetica" charset="0"/>
                <a:ea typeface="Arial Unicode MS" pitchFamily="50" charset="-128"/>
                <a:cs typeface="Arial Unicode MS" pitchFamily="50" charset="-128"/>
                <a:sym typeface="Symbol" pitchFamily="18" charset="2"/>
              </a:rPr>
              <a:t>Copyright  </a:t>
            </a:r>
            <a:r>
              <a:rPr lang="en-US" altLang="ja-JP" sz="800" b="0">
                <a:solidFill>
                  <a:schemeClr val="bg1"/>
                </a:solidFill>
                <a:latin typeface="Helvetica" charset="0"/>
                <a:ea typeface="Arial Unicode MS" pitchFamily="50" charset="-128"/>
                <a:cs typeface="Arial Unicode MS" pitchFamily="50" charset="-128"/>
              </a:rPr>
              <a:t>2009 Yamatake Corporation All Rights Reserved. </a:t>
            </a:r>
            <a:endParaRPr lang="en-US" altLang="ja-JP" sz="2400" b="0">
              <a:solidFill>
                <a:schemeClr val="bg1"/>
              </a:solidFill>
              <a:latin typeface="Helvetica" charset="0"/>
              <a:ea typeface="Arial Unicode MS" pitchFamily="50" charset="-128"/>
              <a:cs typeface="Arial Unicode MS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rgbClr val="323232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84175" indent="-384175" algn="l" rtl="0" fontAlgn="base">
        <a:spcBef>
          <a:spcPct val="20000"/>
        </a:spcBef>
        <a:spcAft>
          <a:spcPct val="0"/>
        </a:spcAft>
        <a:buClr>
          <a:srgbClr val="A50000"/>
        </a:buClr>
        <a:buSzPct val="90000"/>
        <a:buFont typeface="Wingdings" pitchFamily="2" charset="2"/>
        <a:buChar char="l"/>
        <a:defRPr kumimoji="1" sz="2800">
          <a:solidFill>
            <a:srgbClr val="323232"/>
          </a:solidFill>
          <a:latin typeface="+mn-lt"/>
          <a:ea typeface="+mn-ea"/>
          <a:cs typeface="+mn-cs"/>
        </a:defRPr>
      </a:lvl1pPr>
      <a:lvl2pPr marL="854075" indent="-279400" algn="l" rtl="0" fontAlgn="base">
        <a:spcBef>
          <a:spcPct val="20000"/>
        </a:spcBef>
        <a:spcAft>
          <a:spcPct val="0"/>
        </a:spcAft>
        <a:buClr>
          <a:srgbClr val="A50000"/>
        </a:buClr>
        <a:buSzPct val="70000"/>
        <a:buFont typeface="Wingdings" pitchFamily="2" charset="2"/>
        <a:buBlip>
          <a:blip r:embed="rId15"/>
        </a:buBlip>
        <a:defRPr kumimoji="1" sz="2400">
          <a:solidFill>
            <a:srgbClr val="323232"/>
          </a:solidFill>
          <a:latin typeface="+mn-lt"/>
          <a:ea typeface="+mn-ea"/>
        </a:defRPr>
      </a:lvl2pPr>
      <a:lvl3pPr marL="1236663" indent="-192088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 sz="2000">
          <a:solidFill>
            <a:srgbClr val="323232"/>
          </a:solidFill>
          <a:latin typeface="MS UI Gothic" pitchFamily="50" charset="-128"/>
          <a:ea typeface="MS UI Gothic" pitchFamily="50" charset="-128"/>
        </a:defRPr>
      </a:lvl3pPr>
      <a:lvl4pPr marL="1620838" indent="-193675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>
          <a:solidFill>
            <a:srgbClr val="323232"/>
          </a:solidFill>
          <a:latin typeface="MS UI Gothic" pitchFamily="50" charset="-128"/>
          <a:ea typeface="MS UI Gothic" pitchFamily="50" charset="-128"/>
        </a:defRPr>
      </a:lvl4pPr>
      <a:lvl5pPr marL="2003425" indent="-192088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>
          <a:solidFill>
            <a:srgbClr val="323232"/>
          </a:solidFill>
          <a:latin typeface="MS UI Gothic" pitchFamily="50" charset="-128"/>
          <a:ea typeface="MS UI Gothic" pitchFamily="50" charset="-128"/>
        </a:defRPr>
      </a:lvl5pPr>
      <a:lvl6pPr marL="2460625" indent="-192088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>
          <a:solidFill>
            <a:srgbClr val="323232"/>
          </a:solidFill>
          <a:latin typeface="MS UI Gothic" pitchFamily="50" charset="-128"/>
          <a:ea typeface="MS UI Gothic" pitchFamily="50" charset="-128"/>
        </a:defRPr>
      </a:lvl6pPr>
      <a:lvl7pPr marL="2917825" indent="-192088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>
          <a:solidFill>
            <a:srgbClr val="323232"/>
          </a:solidFill>
          <a:latin typeface="MS UI Gothic" pitchFamily="50" charset="-128"/>
          <a:ea typeface="MS UI Gothic" pitchFamily="50" charset="-128"/>
        </a:defRPr>
      </a:lvl7pPr>
      <a:lvl8pPr marL="3375025" indent="-192088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>
          <a:solidFill>
            <a:srgbClr val="323232"/>
          </a:solidFill>
          <a:latin typeface="MS UI Gothic" pitchFamily="50" charset="-128"/>
          <a:ea typeface="MS UI Gothic" pitchFamily="50" charset="-128"/>
        </a:defRPr>
      </a:lvl8pPr>
      <a:lvl9pPr marL="3832225" indent="-192088" algn="l" rtl="0" fontAlgn="base">
        <a:spcBef>
          <a:spcPct val="20000"/>
        </a:spcBef>
        <a:spcAft>
          <a:spcPct val="0"/>
        </a:spcAft>
        <a:buClr>
          <a:srgbClr val="A50000"/>
        </a:buClr>
        <a:buFont typeface="Wingdings" pitchFamily="2" charset="2"/>
        <a:buChar char="§"/>
        <a:defRPr kumimoji="1">
          <a:solidFill>
            <a:srgbClr val="323232"/>
          </a:solidFill>
          <a:latin typeface="MS UI Gothic" pitchFamily="50" charset="-128"/>
          <a:ea typeface="MS UI Gothic" pitchFamily="50" charset="-128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テキスト ボックス 45"/>
          <p:cNvSpPr txBox="1">
            <a:spLocks noChangeArrowheads="1"/>
          </p:cNvSpPr>
          <p:nvPr/>
        </p:nvSpPr>
        <p:spPr bwMode="auto">
          <a:xfrm>
            <a:off x="188913" y="0"/>
            <a:ext cx="6734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r>
              <a:rPr lang="en-US" altLang="ja-JP" b="0">
                <a:latin typeface="HGP創英角ｺﾞｼｯｸUB" pitchFamily="50" charset="-128"/>
                <a:ea typeface="HGP創英角ｺﾞｼｯｸUB" pitchFamily="50" charset="-128"/>
              </a:rPr>
              <a:t>AAC Renewal for Global Business</a:t>
            </a:r>
          </a:p>
          <a:p>
            <a:r>
              <a:rPr lang="en-US" altLang="ja-JP" b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2000" b="0">
                <a:latin typeface="HGP創英角ｺﾞｼｯｸUB" pitchFamily="50" charset="-128"/>
                <a:ea typeface="HGP創英角ｺﾞｼｯｸUB" pitchFamily="50" charset="-128"/>
              </a:rPr>
              <a:t>- Change of Support Approach to Affiliates/Customers - </a:t>
            </a:r>
          </a:p>
        </p:txBody>
      </p:sp>
      <p:sp>
        <p:nvSpPr>
          <p:cNvPr id="1019907" name="AutoShape 3"/>
          <p:cNvSpPr>
            <a:spLocks noChangeAspect="1" noChangeArrowheads="1"/>
          </p:cNvSpPr>
          <p:nvPr/>
        </p:nvSpPr>
        <p:spPr bwMode="auto">
          <a:xfrm>
            <a:off x="173038" y="3662363"/>
            <a:ext cx="1196975" cy="3254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400">
                <a:solidFill>
                  <a:srgbClr val="0000FF"/>
                </a:solidFill>
                <a:latin typeface="Arial" charset="0"/>
              </a:rPr>
              <a:t>Engineering</a:t>
            </a:r>
          </a:p>
        </p:txBody>
      </p:sp>
      <p:sp>
        <p:nvSpPr>
          <p:cNvPr id="1019908" name="AutoShape 4"/>
          <p:cNvSpPr>
            <a:spLocks noChangeAspect="1" noChangeArrowheads="1"/>
          </p:cNvSpPr>
          <p:nvPr/>
        </p:nvSpPr>
        <p:spPr bwMode="auto">
          <a:xfrm>
            <a:off x="1501775" y="3659188"/>
            <a:ext cx="1198563" cy="3254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>
                <a:solidFill>
                  <a:srgbClr val="0000FF"/>
                </a:solidFill>
                <a:latin typeface="Arial" charset="0"/>
              </a:rPr>
              <a:t>Service</a:t>
            </a:r>
            <a:endParaRPr lang="en-US" altLang="ja-JP" sz="1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9909" name="AutoShape 5"/>
          <p:cNvSpPr>
            <a:spLocks noChangeAspect="1" noChangeArrowheads="1"/>
          </p:cNvSpPr>
          <p:nvPr/>
        </p:nvSpPr>
        <p:spPr bwMode="auto">
          <a:xfrm>
            <a:off x="2819400" y="3657600"/>
            <a:ext cx="1196975" cy="3270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200">
                <a:solidFill>
                  <a:srgbClr val="0000FF"/>
                </a:solidFill>
                <a:latin typeface="Arial" charset="0"/>
              </a:rPr>
              <a:t>Sales Eng’g</a:t>
            </a:r>
            <a:endParaRPr lang="en-US" altLang="ja-JP" sz="1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9910" name="AutoShape 6"/>
          <p:cNvSpPr>
            <a:spLocks noChangeAspect="1" noChangeArrowheads="1"/>
          </p:cNvSpPr>
          <p:nvPr/>
        </p:nvSpPr>
        <p:spPr bwMode="auto">
          <a:xfrm>
            <a:off x="174625" y="4213225"/>
            <a:ext cx="1196975" cy="3270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solidFill>
                  <a:srgbClr val="0000FF"/>
                </a:solidFill>
                <a:latin typeface="Arial" charset="0"/>
              </a:rPr>
              <a:t>ＭＫＴ</a:t>
            </a:r>
            <a:endParaRPr lang="ja-JP" altLang="en-US" sz="1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9911" name="AutoShape 7"/>
          <p:cNvSpPr>
            <a:spLocks noChangeAspect="1" noChangeArrowheads="1"/>
          </p:cNvSpPr>
          <p:nvPr/>
        </p:nvSpPr>
        <p:spPr bwMode="auto">
          <a:xfrm>
            <a:off x="1524000" y="4205288"/>
            <a:ext cx="1198563" cy="3270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400">
                <a:solidFill>
                  <a:srgbClr val="0000FF"/>
                </a:solidFill>
                <a:latin typeface="Arial" charset="0"/>
              </a:rPr>
              <a:t>Development</a:t>
            </a:r>
            <a:endParaRPr lang="en-US" altLang="ja-JP" sz="12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9912" name="AutoShape 8"/>
          <p:cNvSpPr>
            <a:spLocks noChangeAspect="1" noChangeArrowheads="1"/>
          </p:cNvSpPr>
          <p:nvPr/>
        </p:nvSpPr>
        <p:spPr bwMode="auto">
          <a:xfrm>
            <a:off x="1100138" y="838200"/>
            <a:ext cx="2147887" cy="50165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2000">
                <a:solidFill>
                  <a:srgbClr val="0000FF"/>
                </a:solidFill>
                <a:latin typeface="Arial" charset="0"/>
              </a:rPr>
              <a:t>Customer(s)</a:t>
            </a:r>
            <a:endParaRPr lang="en-US" altLang="ja-JP" sz="1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9913" name="AutoShape 9"/>
          <p:cNvSpPr>
            <a:spLocks noChangeArrowheads="1"/>
          </p:cNvSpPr>
          <p:nvPr/>
        </p:nvSpPr>
        <p:spPr bwMode="auto">
          <a:xfrm rot="-5389372">
            <a:off x="1876425" y="2490788"/>
            <a:ext cx="511175" cy="3079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66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1019914" name="AutoShape 10"/>
          <p:cNvSpPr>
            <a:spLocks noChangeAspect="1" noChangeArrowheads="1"/>
          </p:cNvSpPr>
          <p:nvPr/>
        </p:nvSpPr>
        <p:spPr bwMode="auto">
          <a:xfrm>
            <a:off x="2847975" y="4211638"/>
            <a:ext cx="1196975" cy="3270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>
                <a:solidFill>
                  <a:srgbClr val="0000FF"/>
                </a:solidFill>
                <a:latin typeface="Arial" charset="0"/>
              </a:rPr>
              <a:t>QA</a:t>
            </a:r>
          </a:p>
        </p:txBody>
      </p:sp>
      <p:sp>
        <p:nvSpPr>
          <p:cNvPr id="1019915" name="AutoShape 11"/>
          <p:cNvSpPr>
            <a:spLocks noChangeAspect="1" noChangeArrowheads="1"/>
          </p:cNvSpPr>
          <p:nvPr/>
        </p:nvSpPr>
        <p:spPr bwMode="auto">
          <a:xfrm>
            <a:off x="838200" y="1968500"/>
            <a:ext cx="2617788" cy="3254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400">
                <a:solidFill>
                  <a:srgbClr val="0000FF"/>
                </a:solidFill>
                <a:latin typeface="Arial" charset="0"/>
              </a:rPr>
              <a:t>Affiliate(s)+Distr.(s)</a:t>
            </a:r>
          </a:p>
        </p:txBody>
      </p:sp>
      <p:sp>
        <p:nvSpPr>
          <p:cNvPr id="1019916" name="AutoShape 12"/>
          <p:cNvSpPr>
            <a:spLocks noChangeArrowheads="1"/>
          </p:cNvSpPr>
          <p:nvPr/>
        </p:nvSpPr>
        <p:spPr bwMode="auto">
          <a:xfrm rot="-5389372">
            <a:off x="1839913" y="1495425"/>
            <a:ext cx="511175" cy="3079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66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1019917" name="AutoShape 13"/>
          <p:cNvSpPr>
            <a:spLocks noChangeAspect="1" noChangeArrowheads="1"/>
          </p:cNvSpPr>
          <p:nvPr/>
        </p:nvSpPr>
        <p:spPr bwMode="auto">
          <a:xfrm>
            <a:off x="1557338" y="4711700"/>
            <a:ext cx="1196975" cy="3270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ja-JP" sz="1200">
                <a:solidFill>
                  <a:srgbClr val="0000FF"/>
                </a:solidFill>
                <a:latin typeface="Arial" charset="0"/>
              </a:rPr>
              <a:t>Domestic Sales</a:t>
            </a:r>
          </a:p>
        </p:txBody>
      </p:sp>
      <p:sp>
        <p:nvSpPr>
          <p:cNvPr id="1019918" name="Rectangle 14"/>
          <p:cNvSpPr>
            <a:spLocks noChangeArrowheads="1"/>
          </p:cNvSpPr>
          <p:nvPr/>
        </p:nvSpPr>
        <p:spPr bwMode="auto">
          <a:xfrm>
            <a:off x="34925" y="3152775"/>
            <a:ext cx="4138613" cy="21097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19919" name="AutoShape 15"/>
          <p:cNvSpPr>
            <a:spLocks noChangeAspect="1" noChangeArrowheads="1"/>
          </p:cNvSpPr>
          <p:nvPr/>
        </p:nvSpPr>
        <p:spPr bwMode="auto">
          <a:xfrm>
            <a:off x="1425575" y="3014663"/>
            <a:ext cx="1398588" cy="3254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solidFill>
                  <a:srgbClr val="0000FF"/>
                </a:solidFill>
                <a:latin typeface="Arial" charset="0"/>
              </a:rPr>
              <a:t>ＩＢＤ</a:t>
            </a:r>
            <a:endParaRPr lang="ja-JP" altLang="en-US" sz="1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19920" name="テキスト ボックス 45"/>
          <p:cNvSpPr txBox="1">
            <a:spLocks noChangeArrowheads="1"/>
          </p:cNvSpPr>
          <p:nvPr/>
        </p:nvSpPr>
        <p:spPr bwMode="auto">
          <a:xfrm>
            <a:off x="34925" y="5334000"/>
            <a:ext cx="4572000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r>
              <a:rPr lang="en-US" altLang="ja-JP" sz="1800">
                <a:latin typeface="Arial" charset="0"/>
                <a:ea typeface="HGP創英角ｺﾞｼｯｸUB" pitchFamily="50" charset="-128"/>
              </a:rPr>
              <a:t>Centralized Support by IBD</a:t>
            </a:r>
          </a:p>
          <a:p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Issue:  Overlap structure of sales function (Two-tire sales function. Sales in Affiliate is TRUE sales at the front line. IBD…can not call “sales function”. </a:t>
            </a:r>
          </a:p>
          <a:p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IBD becomes the bottle-neck of communication.</a:t>
            </a:r>
          </a:p>
          <a:p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IBD cannot focus on Business Development.</a:t>
            </a:r>
          </a:p>
        </p:txBody>
      </p:sp>
      <p:sp>
        <p:nvSpPr>
          <p:cNvPr id="1019921" name="テキスト ボックス 45"/>
          <p:cNvSpPr txBox="1">
            <a:spLocks noChangeArrowheads="1"/>
          </p:cNvSpPr>
          <p:nvPr/>
        </p:nvSpPr>
        <p:spPr bwMode="auto">
          <a:xfrm>
            <a:off x="158750" y="4787900"/>
            <a:ext cx="67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r>
              <a:rPr lang="en-US" altLang="ja-JP" sz="1800">
                <a:latin typeface="Arial" charset="0"/>
                <a:ea typeface="HGP創英角ｺﾞｼｯｸUB" pitchFamily="50" charset="-128"/>
              </a:rPr>
              <a:t>AAC</a:t>
            </a:r>
          </a:p>
        </p:txBody>
      </p:sp>
      <p:grpSp>
        <p:nvGrpSpPr>
          <p:cNvPr id="1019922" name="Group 18"/>
          <p:cNvGrpSpPr>
            <a:grpSpLocks/>
          </p:cNvGrpSpPr>
          <p:nvPr/>
        </p:nvGrpSpPr>
        <p:grpSpPr bwMode="auto">
          <a:xfrm>
            <a:off x="4079875" y="762000"/>
            <a:ext cx="4927600" cy="5440363"/>
            <a:chOff x="2570" y="657"/>
            <a:chExt cx="3104" cy="3427"/>
          </a:xfrm>
        </p:grpSpPr>
        <p:sp>
          <p:nvSpPr>
            <p:cNvPr id="1019923" name="AutoShape 19"/>
            <p:cNvSpPr>
              <a:spLocks noChangeArrowheads="1"/>
            </p:cNvSpPr>
            <p:nvPr/>
          </p:nvSpPr>
          <p:spPr bwMode="auto">
            <a:xfrm rot="-40584">
              <a:off x="2570" y="1464"/>
              <a:ext cx="508" cy="513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rgbClr val="66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1019924" name="AutoShape 20"/>
            <p:cNvSpPr>
              <a:spLocks noChangeAspect="1" noChangeArrowheads="1"/>
            </p:cNvSpPr>
            <p:nvPr/>
          </p:nvSpPr>
          <p:spPr bwMode="auto">
            <a:xfrm>
              <a:off x="3122" y="2801"/>
              <a:ext cx="754" cy="20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 sz="1400">
                  <a:solidFill>
                    <a:srgbClr val="0000FF"/>
                  </a:solidFill>
                  <a:latin typeface="Arial" charset="0"/>
                </a:rPr>
                <a:t>Engineering</a:t>
              </a:r>
            </a:p>
          </p:txBody>
        </p:sp>
        <p:sp>
          <p:nvSpPr>
            <p:cNvPr id="1019925" name="AutoShape 21"/>
            <p:cNvSpPr>
              <a:spLocks noChangeAspect="1" noChangeArrowheads="1"/>
            </p:cNvSpPr>
            <p:nvPr/>
          </p:nvSpPr>
          <p:spPr bwMode="auto">
            <a:xfrm>
              <a:off x="3928" y="2799"/>
              <a:ext cx="755" cy="20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>
                  <a:solidFill>
                    <a:srgbClr val="0000FF"/>
                  </a:solidFill>
                  <a:latin typeface="Arial" charset="0"/>
                </a:rPr>
                <a:t>Service</a:t>
              </a:r>
              <a:endParaRPr lang="en-US" altLang="ja-JP" sz="14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19926" name="AutoShape 22"/>
            <p:cNvSpPr>
              <a:spLocks noChangeAspect="1" noChangeArrowheads="1"/>
            </p:cNvSpPr>
            <p:nvPr/>
          </p:nvSpPr>
          <p:spPr bwMode="auto">
            <a:xfrm>
              <a:off x="4789" y="2798"/>
              <a:ext cx="754" cy="20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 sz="1200">
                  <a:solidFill>
                    <a:srgbClr val="0000FF"/>
                  </a:solidFill>
                  <a:latin typeface="Arial" charset="0"/>
                </a:rPr>
                <a:t>Sales Eng’g</a:t>
              </a:r>
              <a:endParaRPr lang="en-US" altLang="ja-JP" sz="10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19927" name="AutoShape 23"/>
            <p:cNvSpPr>
              <a:spLocks noChangeAspect="1" noChangeArrowheads="1"/>
            </p:cNvSpPr>
            <p:nvPr/>
          </p:nvSpPr>
          <p:spPr bwMode="auto">
            <a:xfrm>
              <a:off x="3123" y="3148"/>
              <a:ext cx="754" cy="20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ja-JP" altLang="en-US">
                  <a:solidFill>
                    <a:srgbClr val="0000FF"/>
                  </a:solidFill>
                  <a:latin typeface="Arial" charset="0"/>
                </a:rPr>
                <a:t>ＭＫＴ</a:t>
              </a:r>
              <a:endParaRPr lang="ja-JP" altLang="en-US" sz="14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19928" name="AutoShape 24"/>
            <p:cNvSpPr>
              <a:spLocks noChangeAspect="1" noChangeArrowheads="1"/>
            </p:cNvSpPr>
            <p:nvPr/>
          </p:nvSpPr>
          <p:spPr bwMode="auto">
            <a:xfrm>
              <a:off x="3989" y="3143"/>
              <a:ext cx="755" cy="20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 sz="1400">
                  <a:solidFill>
                    <a:srgbClr val="0000FF"/>
                  </a:solidFill>
                  <a:latin typeface="Arial" charset="0"/>
                </a:rPr>
                <a:t>Development</a:t>
              </a:r>
              <a:endParaRPr lang="en-US" altLang="ja-JP" sz="12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19929" name="AutoShape 25"/>
            <p:cNvSpPr>
              <a:spLocks noChangeAspect="1" noChangeArrowheads="1"/>
            </p:cNvSpPr>
            <p:nvPr/>
          </p:nvSpPr>
          <p:spPr bwMode="auto">
            <a:xfrm>
              <a:off x="3721" y="657"/>
              <a:ext cx="1353" cy="316"/>
            </a:xfrm>
            <a:prstGeom prst="roundRect">
              <a:avLst>
                <a:gd name="adj" fmla="val 16667"/>
              </a:avLst>
            </a:prstGeom>
            <a:solidFill>
              <a:srgbClr val="FF99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 sz="2000">
                  <a:solidFill>
                    <a:srgbClr val="0000FF"/>
                  </a:solidFill>
                  <a:latin typeface="Arial" charset="0"/>
                </a:rPr>
                <a:t>Customer(s)</a:t>
              </a:r>
              <a:endParaRPr lang="en-US" altLang="ja-JP" sz="14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19930" name="AutoShape 26"/>
            <p:cNvSpPr>
              <a:spLocks noChangeAspect="1" noChangeArrowheads="1"/>
            </p:cNvSpPr>
            <p:nvPr/>
          </p:nvSpPr>
          <p:spPr bwMode="auto">
            <a:xfrm>
              <a:off x="4807" y="3147"/>
              <a:ext cx="754" cy="20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>
                  <a:solidFill>
                    <a:srgbClr val="0000FF"/>
                  </a:solidFill>
                  <a:latin typeface="Arial" charset="0"/>
                </a:rPr>
                <a:t>QA</a:t>
              </a:r>
            </a:p>
          </p:txBody>
        </p:sp>
        <p:sp>
          <p:nvSpPr>
            <p:cNvPr id="1019931" name="AutoShape 27"/>
            <p:cNvSpPr>
              <a:spLocks noChangeAspect="1" noChangeArrowheads="1"/>
            </p:cNvSpPr>
            <p:nvPr/>
          </p:nvSpPr>
          <p:spPr bwMode="auto">
            <a:xfrm>
              <a:off x="3588" y="1584"/>
              <a:ext cx="1479" cy="20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 sz="1400">
                  <a:solidFill>
                    <a:srgbClr val="0000FF"/>
                  </a:solidFill>
                  <a:latin typeface="Arial" charset="0"/>
                </a:rPr>
                <a:t>Affiliate(s)+Distr.(s)</a:t>
              </a:r>
            </a:p>
          </p:txBody>
        </p:sp>
        <p:sp>
          <p:nvSpPr>
            <p:cNvPr id="1019932" name="AutoShape 28"/>
            <p:cNvSpPr>
              <a:spLocks noChangeArrowheads="1"/>
            </p:cNvSpPr>
            <p:nvPr/>
          </p:nvSpPr>
          <p:spPr bwMode="auto">
            <a:xfrm rot="-5389372">
              <a:off x="4129" y="1166"/>
              <a:ext cx="407" cy="194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rgbClr val="66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1019933" name="AutoShape 29"/>
            <p:cNvSpPr>
              <a:spLocks noChangeAspect="1" noChangeArrowheads="1"/>
            </p:cNvSpPr>
            <p:nvPr/>
          </p:nvSpPr>
          <p:spPr bwMode="auto">
            <a:xfrm>
              <a:off x="3266" y="2391"/>
              <a:ext cx="754" cy="20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 sz="1200">
                  <a:solidFill>
                    <a:srgbClr val="0000FF"/>
                  </a:solidFill>
                  <a:latin typeface="Arial" charset="0"/>
                </a:rPr>
                <a:t>Domestic Sales</a:t>
              </a:r>
            </a:p>
          </p:txBody>
        </p:sp>
        <p:sp>
          <p:nvSpPr>
            <p:cNvPr id="1019934" name="AutoShape 30"/>
            <p:cNvSpPr>
              <a:spLocks noChangeAspect="1" noChangeArrowheads="1"/>
            </p:cNvSpPr>
            <p:nvPr/>
          </p:nvSpPr>
          <p:spPr bwMode="auto">
            <a:xfrm>
              <a:off x="4741" y="2229"/>
              <a:ext cx="881" cy="20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ja-JP">
                  <a:solidFill>
                    <a:srgbClr val="0000FF"/>
                  </a:solidFill>
                  <a:latin typeface="Arial" charset="0"/>
                </a:rPr>
                <a:t>GBD</a:t>
              </a:r>
              <a:endParaRPr lang="en-US" altLang="ja-JP" sz="14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19935" name="Oval 31"/>
            <p:cNvSpPr>
              <a:spLocks noChangeArrowheads="1"/>
            </p:cNvSpPr>
            <p:nvPr/>
          </p:nvSpPr>
          <p:spPr bwMode="auto">
            <a:xfrm>
              <a:off x="4587" y="833"/>
              <a:ext cx="1078" cy="463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w="50800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altLang="ja-JP" sz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ea typeface="Osaka" charset="-128"/>
                </a:rPr>
                <a:t>Global Account(s)</a:t>
              </a:r>
              <a:br>
                <a:rPr lang="en-US" altLang="ja-JP" sz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ea typeface="Osaka" charset="-128"/>
                </a:rPr>
              </a:br>
              <a:r>
                <a:rPr lang="en-US" altLang="ja-JP" sz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ea typeface="Osaka" charset="-128"/>
                </a:rPr>
                <a:t>Local Major(s)</a:t>
              </a:r>
            </a:p>
            <a:p>
              <a:r>
                <a:rPr lang="en-US" altLang="ja-JP" sz="12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ea typeface="Osaka" charset="-128"/>
                </a:rPr>
                <a:t>New Region(s)</a:t>
              </a:r>
            </a:p>
          </p:txBody>
        </p:sp>
        <p:cxnSp>
          <p:nvCxnSpPr>
            <p:cNvPr id="1019936" name="AutoShape 32"/>
            <p:cNvCxnSpPr>
              <a:cxnSpLocks noChangeShapeType="1"/>
              <a:stCxn id="1019933" idx="0"/>
              <a:endCxn id="1019931" idx="2"/>
            </p:cNvCxnSpPr>
            <p:nvPr/>
          </p:nvCxnSpPr>
          <p:spPr bwMode="auto">
            <a:xfrm rot="16200000">
              <a:off x="3691" y="1747"/>
              <a:ext cx="590" cy="685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37" name="AutoShape 33"/>
            <p:cNvCxnSpPr>
              <a:cxnSpLocks noChangeShapeType="1"/>
              <a:stCxn id="1019934" idx="0"/>
              <a:endCxn id="1019931" idx="2"/>
            </p:cNvCxnSpPr>
            <p:nvPr/>
          </p:nvCxnSpPr>
          <p:spPr bwMode="auto">
            <a:xfrm rot="5400000" flipH="1">
              <a:off x="4541" y="1582"/>
              <a:ext cx="428" cy="854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38" name="AutoShape 34"/>
            <p:cNvCxnSpPr>
              <a:cxnSpLocks noChangeShapeType="1"/>
              <a:stCxn id="1019924" idx="0"/>
              <a:endCxn id="1019931" idx="2"/>
            </p:cNvCxnSpPr>
            <p:nvPr/>
          </p:nvCxnSpPr>
          <p:spPr bwMode="auto">
            <a:xfrm rot="16200000">
              <a:off x="3414" y="1880"/>
              <a:ext cx="1000" cy="829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39" name="AutoShape 35"/>
            <p:cNvCxnSpPr>
              <a:cxnSpLocks noChangeShapeType="1"/>
              <a:stCxn id="1019925" idx="0"/>
              <a:endCxn id="1019931" idx="2"/>
            </p:cNvCxnSpPr>
            <p:nvPr/>
          </p:nvCxnSpPr>
          <p:spPr bwMode="auto">
            <a:xfrm rot="16200000">
              <a:off x="3818" y="2283"/>
              <a:ext cx="998" cy="22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40" name="AutoShape 36"/>
            <p:cNvCxnSpPr>
              <a:cxnSpLocks noChangeShapeType="1"/>
              <a:stCxn id="1019926" idx="0"/>
              <a:endCxn id="1019931" idx="2"/>
            </p:cNvCxnSpPr>
            <p:nvPr/>
          </p:nvCxnSpPr>
          <p:spPr bwMode="auto">
            <a:xfrm rot="5400000" flipH="1">
              <a:off x="4248" y="1875"/>
              <a:ext cx="997" cy="838"/>
            </a:xfrm>
            <a:prstGeom prst="curvedConnector3">
              <a:avLst>
                <a:gd name="adj1" fmla="val 49949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41" name="AutoShape 37"/>
            <p:cNvCxnSpPr>
              <a:cxnSpLocks noChangeShapeType="1"/>
              <a:stCxn id="1019927" idx="0"/>
            </p:cNvCxnSpPr>
            <p:nvPr/>
          </p:nvCxnSpPr>
          <p:spPr bwMode="auto">
            <a:xfrm rot="16200000">
              <a:off x="3314" y="2134"/>
              <a:ext cx="1194" cy="822"/>
            </a:xfrm>
            <a:prstGeom prst="curvedConnector3">
              <a:avLst>
                <a:gd name="adj1" fmla="val 4975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42" name="AutoShape 38"/>
            <p:cNvCxnSpPr>
              <a:cxnSpLocks noChangeShapeType="1"/>
              <a:stCxn id="1019928" idx="0"/>
              <a:endCxn id="1019931" idx="2"/>
            </p:cNvCxnSpPr>
            <p:nvPr/>
          </p:nvCxnSpPr>
          <p:spPr bwMode="auto">
            <a:xfrm rot="5400000" flipH="1">
              <a:off x="3677" y="2446"/>
              <a:ext cx="1342" cy="39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9943" name="AutoShape 39"/>
            <p:cNvCxnSpPr>
              <a:cxnSpLocks noChangeShapeType="1"/>
              <a:stCxn id="1019930" idx="0"/>
              <a:endCxn id="1019931" idx="2"/>
            </p:cNvCxnSpPr>
            <p:nvPr/>
          </p:nvCxnSpPr>
          <p:spPr bwMode="auto">
            <a:xfrm rot="5400000" flipH="1">
              <a:off x="4083" y="2040"/>
              <a:ext cx="1346" cy="856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9944" name="AutoShape 40"/>
            <p:cNvSpPr>
              <a:spLocks noChangeArrowheads="1"/>
            </p:cNvSpPr>
            <p:nvPr/>
          </p:nvSpPr>
          <p:spPr bwMode="auto">
            <a:xfrm rot="-5389372">
              <a:off x="4821" y="1601"/>
              <a:ext cx="745" cy="194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rgbClr val="66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1019945" name="Rectangle 41"/>
            <p:cNvSpPr>
              <a:spLocks noChangeArrowheads="1"/>
            </p:cNvSpPr>
            <p:nvPr/>
          </p:nvSpPr>
          <p:spPr bwMode="auto">
            <a:xfrm>
              <a:off x="3037" y="2159"/>
              <a:ext cx="2607" cy="1505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19946" name="テキスト ボックス 45"/>
            <p:cNvSpPr txBox="1">
              <a:spLocks noChangeArrowheads="1"/>
            </p:cNvSpPr>
            <p:nvPr/>
          </p:nvSpPr>
          <p:spPr bwMode="auto">
            <a:xfrm>
              <a:off x="3030" y="3680"/>
              <a:ext cx="264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r>
                <a:rPr lang="en-US" altLang="ja-JP" sz="1800">
                  <a:latin typeface="Arial" charset="0"/>
                  <a:ea typeface="HGP創英角ｺﾞｼｯｸUB" pitchFamily="50" charset="-128"/>
                </a:rPr>
                <a:t>Function-wise Support by </a:t>
              </a:r>
              <a:r>
                <a:rPr lang="en-US" altLang="ja-JP" sz="1800">
                  <a:solidFill>
                    <a:schemeClr val="hlink"/>
                  </a:solidFill>
                  <a:latin typeface="Arial" charset="0"/>
                  <a:ea typeface="HGP創英角ｺﾞｼｯｸUB" pitchFamily="50" charset="-128"/>
                </a:rPr>
                <a:t>AAC-wide</a:t>
              </a:r>
              <a:r>
                <a:rPr lang="en-US" altLang="ja-JP" sz="1800">
                  <a:latin typeface="Arial" charset="0"/>
                  <a:ea typeface="HGP創英角ｺﾞｼｯｸUB" pitchFamily="50" charset="-128"/>
                </a:rPr>
                <a:t>.</a:t>
              </a:r>
              <a:br>
                <a:rPr lang="en-US" altLang="ja-JP" sz="1800">
                  <a:latin typeface="Arial" charset="0"/>
                  <a:ea typeface="HGP創英角ｺﾞｼｯｸUB" pitchFamily="50" charset="-128"/>
                </a:rPr>
              </a:br>
              <a:r>
                <a:rPr lang="en-US" altLang="ja-JP" sz="1800">
                  <a:latin typeface="Arial" charset="0"/>
                  <a:ea typeface="HGP創英角ｺﾞｼｯｸUB" pitchFamily="50" charset="-128"/>
                </a:rPr>
                <a:t>Business Development by “GBD”</a:t>
              </a:r>
            </a:p>
          </p:txBody>
        </p:sp>
        <p:sp>
          <p:nvSpPr>
            <p:cNvPr id="1019947" name="テキスト ボックス 45"/>
            <p:cNvSpPr txBox="1">
              <a:spLocks noChangeArrowheads="1"/>
            </p:cNvSpPr>
            <p:nvPr/>
          </p:nvSpPr>
          <p:spPr bwMode="auto">
            <a:xfrm>
              <a:off x="3078" y="3396"/>
              <a:ext cx="4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1pPr>
              <a:lvl2pPr marL="742950" indent="-28575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2pPr>
              <a:lvl3pPr marL="1143000" indent="-22860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3pPr>
              <a:lvl4pPr marL="1600200" indent="-22860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4pPr>
              <a:lvl5pPr marL="2057400" indent="-228600" algn="l"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charset="0"/>
                  <a:ea typeface="ＭＳ Ｐゴシック" pitchFamily="50" charset="-128"/>
                </a:defRPr>
              </a:lvl9pPr>
            </a:lstStyle>
            <a:p>
              <a:r>
                <a:rPr lang="en-US" altLang="ja-JP" sz="1800">
                  <a:latin typeface="Arial" charset="0"/>
                  <a:ea typeface="HGP創英角ｺﾞｼｯｸUB" pitchFamily="50" charset="-128"/>
                </a:rPr>
                <a:t>AAC</a:t>
              </a:r>
            </a:p>
          </p:txBody>
        </p:sp>
      </p:grp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0"/>
            <a:ext cx="7162800" cy="889000"/>
          </a:xfrm>
        </p:spPr>
        <p:txBody>
          <a:bodyPr/>
          <a:lstStyle/>
          <a:p>
            <a:r>
              <a:rPr lang="en-US" altLang="ja-JP" sz="3200"/>
              <a:t>Launching Global Business Dept (GBD)</a:t>
            </a:r>
          </a:p>
        </p:txBody>
      </p:sp>
      <p:sp>
        <p:nvSpPr>
          <p:cNvPr id="1016835" name="Text Box 3"/>
          <p:cNvSpPr txBox="1">
            <a:spLocks noChangeArrowheads="1"/>
          </p:cNvSpPr>
          <p:nvPr/>
        </p:nvSpPr>
        <p:spPr bwMode="auto">
          <a:xfrm>
            <a:off x="4724400" y="1447800"/>
            <a:ext cx="19050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 b="0">
                <a:latin typeface="HGP創英角ｺﾞｼｯｸUB" pitchFamily="50" charset="-128"/>
                <a:ea typeface="HGP創英角ｺﾞｼｯｸUB" pitchFamily="50" charset="-128"/>
              </a:rPr>
              <a:t>Global Business Dept.</a:t>
            </a:r>
          </a:p>
        </p:txBody>
      </p:sp>
      <p:sp>
        <p:nvSpPr>
          <p:cNvPr id="1016836" name="Line 4"/>
          <p:cNvSpPr>
            <a:spLocks noChangeShapeType="1"/>
          </p:cNvSpPr>
          <p:nvPr/>
        </p:nvSpPr>
        <p:spPr bwMode="auto">
          <a:xfrm>
            <a:off x="6629400" y="1600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37" name="Line 5"/>
          <p:cNvSpPr>
            <a:spLocks noChangeShapeType="1"/>
          </p:cNvSpPr>
          <p:nvPr/>
        </p:nvSpPr>
        <p:spPr bwMode="auto">
          <a:xfrm>
            <a:off x="7010400" y="1600200"/>
            <a:ext cx="0" cy="1020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38" name="Line 6"/>
          <p:cNvSpPr>
            <a:spLocks noChangeShapeType="1"/>
          </p:cNvSpPr>
          <p:nvPr/>
        </p:nvSpPr>
        <p:spPr bwMode="auto">
          <a:xfrm>
            <a:off x="7010400" y="2667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39" name="Text Box 7"/>
          <p:cNvSpPr txBox="1">
            <a:spLocks noChangeArrowheads="1"/>
          </p:cNvSpPr>
          <p:nvPr/>
        </p:nvSpPr>
        <p:spPr bwMode="auto">
          <a:xfrm>
            <a:off x="7467600" y="1482725"/>
            <a:ext cx="838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0">
                <a:latin typeface="HGP創英角ｺﾞｼｯｸUB" pitchFamily="50" charset="-128"/>
                <a:ea typeface="HGP創英角ｺﾞｼｯｸUB" pitchFamily="50" charset="-128"/>
              </a:rPr>
              <a:t>１Ｇｒ</a:t>
            </a:r>
          </a:p>
        </p:txBody>
      </p:sp>
      <p:sp>
        <p:nvSpPr>
          <p:cNvPr id="1016840" name="Text Box 8"/>
          <p:cNvSpPr txBox="1">
            <a:spLocks noChangeArrowheads="1"/>
          </p:cNvSpPr>
          <p:nvPr/>
        </p:nvSpPr>
        <p:spPr bwMode="auto">
          <a:xfrm>
            <a:off x="7467600" y="2514600"/>
            <a:ext cx="838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0">
                <a:latin typeface="HGP創英角ｺﾞｼｯｸUB" pitchFamily="50" charset="-128"/>
                <a:ea typeface="HGP創英角ｺﾞｼｯｸUB" pitchFamily="50" charset="-128"/>
              </a:rPr>
              <a:t>２Ｇｒ</a:t>
            </a:r>
          </a:p>
        </p:txBody>
      </p:sp>
      <p:sp>
        <p:nvSpPr>
          <p:cNvPr id="1016841" name="Text Box 9"/>
          <p:cNvSpPr txBox="1">
            <a:spLocks noChangeArrowheads="1"/>
          </p:cNvSpPr>
          <p:nvPr/>
        </p:nvSpPr>
        <p:spPr bwMode="auto">
          <a:xfrm>
            <a:off x="7010400" y="1841500"/>
            <a:ext cx="19812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In charge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：　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P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Ａ 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End Users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Group Manager: H.Doi</a:t>
            </a:r>
          </a:p>
        </p:txBody>
      </p:sp>
      <p:sp>
        <p:nvSpPr>
          <p:cNvPr id="1016843" name="Text Box 11"/>
          <p:cNvSpPr txBox="1">
            <a:spLocks noChangeArrowheads="1"/>
          </p:cNvSpPr>
          <p:nvPr/>
        </p:nvSpPr>
        <p:spPr bwMode="auto">
          <a:xfrm>
            <a:off x="457200" y="1371600"/>
            <a:ext cx="1905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>
                <a:latin typeface="Arial" charset="0"/>
                <a:ea typeface="HGP創英角ｺﾞｼｯｸUB" pitchFamily="50" charset="-128"/>
              </a:rPr>
              <a:t>!st Int’l Business Dept.</a:t>
            </a:r>
          </a:p>
        </p:txBody>
      </p:sp>
      <p:sp>
        <p:nvSpPr>
          <p:cNvPr id="1016844" name="Line 12"/>
          <p:cNvSpPr>
            <a:spLocks noChangeShapeType="1"/>
          </p:cNvSpPr>
          <p:nvPr/>
        </p:nvSpPr>
        <p:spPr bwMode="auto">
          <a:xfrm>
            <a:off x="2362200" y="1524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45" name="Line 13"/>
          <p:cNvSpPr>
            <a:spLocks noChangeShapeType="1"/>
          </p:cNvSpPr>
          <p:nvPr/>
        </p:nvSpPr>
        <p:spPr bwMode="auto">
          <a:xfrm>
            <a:off x="2743200" y="1524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46" name="Line 14"/>
          <p:cNvSpPr>
            <a:spLocks noChangeShapeType="1"/>
          </p:cNvSpPr>
          <p:nvPr/>
        </p:nvSpPr>
        <p:spPr bwMode="auto">
          <a:xfrm>
            <a:off x="2743200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47" name="Text Box 15"/>
          <p:cNvSpPr txBox="1">
            <a:spLocks noChangeArrowheads="1"/>
          </p:cNvSpPr>
          <p:nvPr/>
        </p:nvSpPr>
        <p:spPr bwMode="auto">
          <a:xfrm>
            <a:off x="3200400" y="1406525"/>
            <a:ext cx="838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0">
                <a:latin typeface="HGP創英角ｺﾞｼｯｸUB" pitchFamily="50" charset="-128"/>
                <a:ea typeface="HGP創英角ｺﾞｼｯｸUB" pitchFamily="50" charset="-128"/>
              </a:rPr>
              <a:t>１Ｇｒ</a:t>
            </a:r>
          </a:p>
        </p:txBody>
      </p:sp>
      <p:sp>
        <p:nvSpPr>
          <p:cNvPr id="1016848" name="Text Box 16"/>
          <p:cNvSpPr txBox="1">
            <a:spLocks noChangeArrowheads="1"/>
          </p:cNvSpPr>
          <p:nvPr/>
        </p:nvSpPr>
        <p:spPr bwMode="auto">
          <a:xfrm>
            <a:off x="3200400" y="2590800"/>
            <a:ext cx="838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0">
                <a:latin typeface="HGP創英角ｺﾞｼｯｸUB" pitchFamily="50" charset="-128"/>
                <a:ea typeface="HGP創英角ｺﾞｼｯｸUB" pitchFamily="50" charset="-128"/>
              </a:rPr>
              <a:t>２Ｇｒ</a:t>
            </a:r>
          </a:p>
        </p:txBody>
      </p:sp>
      <p:sp>
        <p:nvSpPr>
          <p:cNvPr id="1016849" name="Text Box 17"/>
          <p:cNvSpPr txBox="1">
            <a:spLocks noChangeArrowheads="1"/>
          </p:cNvSpPr>
          <p:nvPr/>
        </p:nvSpPr>
        <p:spPr bwMode="auto">
          <a:xfrm>
            <a:off x="3048000" y="1762125"/>
            <a:ext cx="1371600" cy="7318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ME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、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LA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、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Western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、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Emerg.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（Ｂ，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R, I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）</a:t>
            </a:r>
          </a:p>
          <a:p>
            <a:pPr algn="l">
              <a:spcBef>
                <a:spcPct val="50000"/>
              </a:spcBef>
            </a:pP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ＰＡ 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End Users</a:t>
            </a:r>
          </a:p>
        </p:txBody>
      </p:sp>
      <p:sp>
        <p:nvSpPr>
          <p:cNvPr id="1016850" name="Line 18"/>
          <p:cNvSpPr>
            <a:spLocks noChangeShapeType="1"/>
          </p:cNvSpPr>
          <p:nvPr/>
        </p:nvSpPr>
        <p:spPr bwMode="auto">
          <a:xfrm>
            <a:off x="4572000" y="9906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51" name="Text Box 19"/>
          <p:cNvSpPr txBox="1">
            <a:spLocks noChangeArrowheads="1"/>
          </p:cNvSpPr>
          <p:nvPr/>
        </p:nvSpPr>
        <p:spPr bwMode="auto">
          <a:xfrm>
            <a:off x="457200" y="3768725"/>
            <a:ext cx="1905000" cy="284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>
                <a:latin typeface="Arial" charset="0"/>
                <a:ea typeface="HGP創英角ｺﾞｼｯｸUB" pitchFamily="50" charset="-128"/>
              </a:rPr>
              <a:t>2</a:t>
            </a:r>
            <a:r>
              <a:rPr lang="en-US" altLang="ja-JP" sz="1200" baseline="30000">
                <a:latin typeface="Arial" charset="0"/>
                <a:ea typeface="HGP創英角ｺﾞｼｯｸUB" pitchFamily="50" charset="-128"/>
              </a:rPr>
              <a:t>nd</a:t>
            </a:r>
            <a:r>
              <a:rPr lang="en-US" altLang="ja-JP" sz="1200">
                <a:latin typeface="Arial" charset="0"/>
                <a:ea typeface="HGP創英角ｺﾞｼｯｸUB" pitchFamily="50" charset="-128"/>
              </a:rPr>
              <a:t> Int’l Business Dept.</a:t>
            </a:r>
          </a:p>
        </p:txBody>
      </p:sp>
      <p:sp>
        <p:nvSpPr>
          <p:cNvPr id="1016852" name="Line 20"/>
          <p:cNvSpPr>
            <a:spLocks noChangeShapeType="1"/>
          </p:cNvSpPr>
          <p:nvPr/>
        </p:nvSpPr>
        <p:spPr bwMode="auto">
          <a:xfrm>
            <a:off x="2362200" y="3921125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53" name="Line 21"/>
          <p:cNvSpPr>
            <a:spLocks noChangeShapeType="1"/>
          </p:cNvSpPr>
          <p:nvPr/>
        </p:nvSpPr>
        <p:spPr bwMode="auto">
          <a:xfrm>
            <a:off x="2743200" y="392112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54" name="Line 22"/>
          <p:cNvSpPr>
            <a:spLocks noChangeShapeType="1"/>
          </p:cNvSpPr>
          <p:nvPr/>
        </p:nvSpPr>
        <p:spPr bwMode="auto">
          <a:xfrm>
            <a:off x="2743200" y="514032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16855" name="Text Box 23"/>
          <p:cNvSpPr txBox="1">
            <a:spLocks noChangeArrowheads="1"/>
          </p:cNvSpPr>
          <p:nvPr/>
        </p:nvSpPr>
        <p:spPr bwMode="auto">
          <a:xfrm>
            <a:off x="3200400" y="3803650"/>
            <a:ext cx="838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0">
                <a:latin typeface="HGP創英角ｺﾞｼｯｸUB" pitchFamily="50" charset="-128"/>
                <a:ea typeface="HGP創英角ｺﾞｼｯｸUB" pitchFamily="50" charset="-128"/>
              </a:rPr>
              <a:t>１Ｇｒ</a:t>
            </a:r>
          </a:p>
        </p:txBody>
      </p:sp>
      <p:sp>
        <p:nvSpPr>
          <p:cNvPr id="1016856" name="Text Box 24"/>
          <p:cNvSpPr txBox="1">
            <a:spLocks noChangeArrowheads="1"/>
          </p:cNvSpPr>
          <p:nvPr/>
        </p:nvSpPr>
        <p:spPr bwMode="auto">
          <a:xfrm>
            <a:off x="3200400" y="4987925"/>
            <a:ext cx="838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b="0">
                <a:latin typeface="HGP創英角ｺﾞｼｯｸUB" pitchFamily="50" charset="-128"/>
                <a:ea typeface="HGP創英角ｺﾞｼｯｸUB" pitchFamily="50" charset="-128"/>
              </a:rPr>
              <a:t>２Ｇｒ</a:t>
            </a:r>
          </a:p>
        </p:txBody>
      </p:sp>
      <p:sp>
        <p:nvSpPr>
          <p:cNvPr id="1016857" name="Text Box 25"/>
          <p:cNvSpPr txBox="1">
            <a:spLocks noChangeArrowheads="1"/>
          </p:cNvSpPr>
          <p:nvPr/>
        </p:nvSpPr>
        <p:spPr bwMode="auto">
          <a:xfrm>
            <a:off x="3048000" y="2954338"/>
            <a:ext cx="1371600" cy="549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Asia</a:t>
            </a:r>
          </a:p>
          <a:p>
            <a:pPr algn="l">
              <a:spcBef>
                <a:spcPct val="50000"/>
              </a:spcBef>
            </a:pP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ＨＡ 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End Users</a:t>
            </a:r>
          </a:p>
        </p:txBody>
      </p:sp>
      <p:sp>
        <p:nvSpPr>
          <p:cNvPr id="1016858" name="Text Box 26"/>
          <p:cNvSpPr txBox="1">
            <a:spLocks noChangeArrowheads="1"/>
          </p:cNvSpPr>
          <p:nvPr/>
        </p:nvSpPr>
        <p:spPr bwMode="auto">
          <a:xfrm>
            <a:off x="1524000" y="914400"/>
            <a:ext cx="1676400" cy="3365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ja-JP" b="0">
                <a:latin typeface="HGP創英角ｺﾞｼｯｸUB" pitchFamily="50" charset="-128"/>
                <a:ea typeface="HGP創英角ｺﾞｼｯｸUB" pitchFamily="50" charset="-128"/>
              </a:rPr>
              <a:t>Current</a:t>
            </a:r>
          </a:p>
        </p:txBody>
      </p:sp>
      <p:sp>
        <p:nvSpPr>
          <p:cNvPr id="1016859" name="Text Box 27"/>
          <p:cNvSpPr txBox="1">
            <a:spLocks noChangeArrowheads="1"/>
          </p:cNvSpPr>
          <p:nvPr/>
        </p:nvSpPr>
        <p:spPr bwMode="auto">
          <a:xfrm>
            <a:off x="5943600" y="914400"/>
            <a:ext cx="2362200" cy="3365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ja-JP" b="0">
                <a:latin typeface="HGP創英角ｺﾞｼｯｸUB" pitchFamily="50" charset="-128"/>
                <a:ea typeface="HGP創英角ｺﾞｼｯｸUB" pitchFamily="50" charset="-128"/>
              </a:rPr>
              <a:t>Effective April Ist, 2012</a:t>
            </a:r>
          </a:p>
        </p:txBody>
      </p:sp>
      <p:sp>
        <p:nvSpPr>
          <p:cNvPr id="1016863" name="Text Box 31"/>
          <p:cNvSpPr txBox="1">
            <a:spLocks noChangeArrowheads="1"/>
          </p:cNvSpPr>
          <p:nvPr/>
        </p:nvSpPr>
        <p:spPr bwMode="auto">
          <a:xfrm>
            <a:off x="228600" y="1112838"/>
            <a:ext cx="1295400" cy="2746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200">
                <a:solidFill>
                  <a:srgbClr val="FF3300"/>
                </a:solidFill>
                <a:latin typeface="Arial" charset="0"/>
                <a:ea typeface="HGP創英角ｺﾞｼｯｸUB" pitchFamily="50" charset="-128"/>
              </a:rPr>
              <a:t>Abolished</a:t>
            </a:r>
          </a:p>
        </p:txBody>
      </p:sp>
      <p:sp>
        <p:nvSpPr>
          <p:cNvPr id="1016865" name="Text Box 33"/>
          <p:cNvSpPr txBox="1">
            <a:spLocks noChangeArrowheads="1"/>
          </p:cNvSpPr>
          <p:nvPr/>
        </p:nvSpPr>
        <p:spPr bwMode="auto">
          <a:xfrm>
            <a:off x="4876800" y="3962400"/>
            <a:ext cx="396240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1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87400" indent="-3048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282700" indent="-3048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778000" indent="-3048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273300" indent="-3048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730500" indent="-304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3187700" indent="-304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644900" indent="-304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4102100" indent="-304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 sz="1400" b="0">
              <a:latin typeface="Arial" charset="0"/>
            </a:endParaRPr>
          </a:p>
        </p:txBody>
      </p:sp>
      <p:sp>
        <p:nvSpPr>
          <p:cNvPr id="1016866" name="Text Box 34"/>
          <p:cNvSpPr txBox="1">
            <a:spLocks noChangeArrowheads="1"/>
          </p:cNvSpPr>
          <p:nvPr/>
        </p:nvSpPr>
        <p:spPr bwMode="auto">
          <a:xfrm>
            <a:off x="3200400" y="4191000"/>
            <a:ext cx="1371600" cy="2746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Package for 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ＳＥＥ</a:t>
            </a:r>
          </a:p>
        </p:txBody>
      </p:sp>
      <p:sp>
        <p:nvSpPr>
          <p:cNvPr id="1016867" name="Text Box 35"/>
          <p:cNvSpPr txBox="1">
            <a:spLocks noChangeArrowheads="1"/>
          </p:cNvSpPr>
          <p:nvPr/>
        </p:nvSpPr>
        <p:spPr bwMode="auto">
          <a:xfrm>
            <a:off x="3200400" y="5364163"/>
            <a:ext cx="1371600" cy="6397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Generic Package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（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Automotive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、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Assy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、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F/O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）</a:t>
            </a:r>
          </a:p>
        </p:txBody>
      </p:sp>
      <p:sp>
        <p:nvSpPr>
          <p:cNvPr id="1016869" name="Text Box 37"/>
          <p:cNvSpPr txBox="1">
            <a:spLocks noChangeArrowheads="1"/>
          </p:cNvSpPr>
          <p:nvPr/>
        </p:nvSpPr>
        <p:spPr bwMode="auto">
          <a:xfrm>
            <a:off x="4572000" y="1208088"/>
            <a:ext cx="990600" cy="2746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2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NEW</a:t>
            </a:r>
          </a:p>
        </p:txBody>
      </p:sp>
      <p:sp>
        <p:nvSpPr>
          <p:cNvPr id="1016870" name="Text Box 38"/>
          <p:cNvSpPr txBox="1">
            <a:spLocks noChangeArrowheads="1"/>
          </p:cNvSpPr>
          <p:nvPr/>
        </p:nvSpPr>
        <p:spPr bwMode="auto">
          <a:xfrm>
            <a:off x="7162800" y="1268413"/>
            <a:ext cx="990600" cy="2746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2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NEW</a:t>
            </a:r>
          </a:p>
        </p:txBody>
      </p:sp>
      <p:sp>
        <p:nvSpPr>
          <p:cNvPr id="1016871" name="Text Box 39"/>
          <p:cNvSpPr txBox="1">
            <a:spLocks noChangeArrowheads="1"/>
          </p:cNvSpPr>
          <p:nvPr/>
        </p:nvSpPr>
        <p:spPr bwMode="auto">
          <a:xfrm>
            <a:off x="7162800" y="2286000"/>
            <a:ext cx="990600" cy="2746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2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NEW</a:t>
            </a:r>
          </a:p>
        </p:txBody>
      </p:sp>
      <p:sp>
        <p:nvSpPr>
          <p:cNvPr id="1016872" name="Text Box 40"/>
          <p:cNvSpPr txBox="1">
            <a:spLocks noChangeArrowheads="1"/>
          </p:cNvSpPr>
          <p:nvPr/>
        </p:nvSpPr>
        <p:spPr bwMode="auto">
          <a:xfrm>
            <a:off x="7010400" y="2936875"/>
            <a:ext cx="21336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In charge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：　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FA Customers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Group Manager: T.Yoshizumi</a:t>
            </a:r>
          </a:p>
        </p:txBody>
      </p:sp>
      <p:sp>
        <p:nvSpPr>
          <p:cNvPr id="1016873" name="Text Box 41"/>
          <p:cNvSpPr txBox="1">
            <a:spLocks noChangeArrowheads="1"/>
          </p:cNvSpPr>
          <p:nvPr/>
        </p:nvSpPr>
        <p:spPr bwMode="auto">
          <a:xfrm>
            <a:off x="4724400" y="1828800"/>
            <a:ext cx="2286000" cy="19177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In charge: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- To build the relationship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   with Global Accounts, 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   Local Majors &amp; NEW 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   Customer(s)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- To secure the global wide 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   business for potential  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   Industries.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General Manager: I.Miyazaki</a:t>
            </a:r>
          </a:p>
        </p:txBody>
      </p:sp>
      <p:sp>
        <p:nvSpPr>
          <p:cNvPr id="1016874" name="Text Box 42"/>
          <p:cNvSpPr txBox="1">
            <a:spLocks noChangeArrowheads="1"/>
          </p:cNvSpPr>
          <p:nvPr/>
        </p:nvSpPr>
        <p:spPr bwMode="auto">
          <a:xfrm>
            <a:off x="381000" y="1676400"/>
            <a:ext cx="21971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In charge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：　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P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Ａ 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End Users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General Manager: T.Kobayashi</a:t>
            </a:r>
          </a:p>
        </p:txBody>
      </p:sp>
      <p:sp>
        <p:nvSpPr>
          <p:cNvPr id="1016875" name="Text Box 43"/>
          <p:cNvSpPr txBox="1">
            <a:spLocks noChangeArrowheads="1"/>
          </p:cNvSpPr>
          <p:nvPr/>
        </p:nvSpPr>
        <p:spPr bwMode="auto">
          <a:xfrm>
            <a:off x="457200" y="4149725"/>
            <a:ext cx="21209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In charge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：　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F</a:t>
            </a:r>
            <a:r>
              <a:rPr lang="ja-JP" altLang="en-US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Ａ </a:t>
            </a: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Customers</a:t>
            </a:r>
            <a:b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en-US" altLang="ja-JP" sz="1200" b="0">
                <a:solidFill>
                  <a:srgbClr val="CC0066"/>
                </a:solidFill>
                <a:latin typeface="HGP創英角ｺﾞｼｯｸUB" pitchFamily="50" charset="-128"/>
                <a:ea typeface="HGP創英角ｺﾞｼｯｸUB" pitchFamily="50" charset="-128"/>
              </a:rPr>
              <a:t>General Manager: M.Nishida</a:t>
            </a:r>
          </a:p>
        </p:txBody>
      </p:sp>
      <p:sp>
        <p:nvSpPr>
          <p:cNvPr id="1016876" name="テキスト ボックス 45"/>
          <p:cNvSpPr txBox="1">
            <a:spLocks noChangeArrowheads="1"/>
          </p:cNvSpPr>
          <p:nvPr/>
        </p:nvSpPr>
        <p:spPr bwMode="auto">
          <a:xfrm>
            <a:off x="4724400" y="4052888"/>
            <a:ext cx="4305300" cy="264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pitchFamily="50" charset="-128"/>
              </a:defRPr>
            </a:lvl9pPr>
          </a:lstStyle>
          <a:p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Issue:</a:t>
            </a:r>
          </a:p>
          <a:p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Too much centralized Support by IBD</a:t>
            </a:r>
          </a:p>
          <a:p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IBD cannot focus on the mission Business </a:t>
            </a:r>
            <a:b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</a:br>
            <a:r>
              <a:rPr lang="en-US" altLang="ja-JP" sz="1400">
                <a:solidFill>
                  <a:schemeClr val="hlink"/>
                </a:solidFill>
                <a:latin typeface="Arial" charset="0"/>
                <a:ea typeface="HGP創英角ｺﾞｼｯｸUB" pitchFamily="50" charset="-128"/>
              </a:rPr>
              <a:t>Development.</a:t>
            </a:r>
          </a:p>
          <a:p>
            <a:endParaRPr lang="en-US" altLang="ja-JP" sz="1400">
              <a:solidFill>
                <a:schemeClr val="hlink"/>
              </a:solidFill>
              <a:latin typeface="Arial" charset="0"/>
              <a:ea typeface="HGP創英角ｺﾞｼｯｸUB" pitchFamily="50" charset="-128"/>
            </a:endParaRPr>
          </a:p>
          <a:p>
            <a: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Solution:</a:t>
            </a:r>
          </a:p>
          <a:p>
            <a: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- A varied functions to be re-allocated to original </a:t>
            </a:r>
          </a:p>
          <a:p>
            <a: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 Section(s)</a:t>
            </a:r>
          </a:p>
          <a:p>
            <a: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- GBD focuses on “Development” which is </a:t>
            </a:r>
            <a:b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</a:br>
            <a: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  regarded as original role and mission </a:t>
            </a:r>
            <a:b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</a:br>
            <a:r>
              <a:rPr lang="en-US" altLang="ja-JP" sz="1400">
                <a:solidFill>
                  <a:srgbClr val="0000FF"/>
                </a:solidFill>
                <a:latin typeface="Arial" charset="0"/>
                <a:ea typeface="HGP創英角ｺﾞｼｯｸUB" pitchFamily="50" charset="-128"/>
              </a:rPr>
              <a:t>  under the Business Headquarters.</a:t>
            </a:r>
          </a:p>
          <a:p>
            <a:endParaRPr lang="en-US" altLang="ja-JP" sz="1400">
              <a:solidFill>
                <a:srgbClr val="0000FF"/>
              </a:solidFill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1016877" name="Text Box 45"/>
          <p:cNvSpPr txBox="1">
            <a:spLocks noChangeArrowheads="1"/>
          </p:cNvSpPr>
          <p:nvPr/>
        </p:nvSpPr>
        <p:spPr bwMode="auto">
          <a:xfrm>
            <a:off x="241300" y="3503613"/>
            <a:ext cx="1295400" cy="2746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ja-JP" sz="1200">
                <a:solidFill>
                  <a:srgbClr val="FF3300"/>
                </a:solidFill>
                <a:latin typeface="Arial" charset="0"/>
                <a:ea typeface="HGP創英角ｺﾞｼｯｸUB" pitchFamily="50" charset="-128"/>
              </a:rPr>
              <a:t>Abolished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メモ">
  <a:themeElements>
    <a:clrScheme name="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FFFFFF"/>
      </a:accent1>
      <a:accent2>
        <a:srgbClr val="00FF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E7E7"/>
      </a:accent6>
      <a:hlink>
        <a:srgbClr val="FF0000"/>
      </a:hlink>
      <a:folHlink>
        <a:srgbClr val="969696"/>
      </a:folHlink>
    </a:clrScheme>
    <a:fontScheme name="メモ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CC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CC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lnDef>
  </a:objectDefaults>
  <a:extraClrSchemeLst>
    <a:extraClrScheme>
      <a:clrScheme name="メモ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メモ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メモ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メモ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メモ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メモ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メモ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11929</TotalTime>
  <Words>269</Words>
  <Application>Microsoft Office PowerPoint</Application>
  <PresentationFormat>Affichage à l'écran (4:3)</PresentationFormat>
  <Paragraphs>73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Times New Roman</vt:lpstr>
      <vt:lpstr>ＭＳ Ｐゴシック</vt:lpstr>
      <vt:lpstr>HGP創英角ｺﾞｼｯｸUB</vt:lpstr>
      <vt:lpstr>Arial</vt:lpstr>
      <vt:lpstr>Wingdings</vt:lpstr>
      <vt:lpstr>MS UI Gothic</vt:lpstr>
      <vt:lpstr>ＭＳ Ｐ明朝</vt:lpstr>
      <vt:lpstr>Arial Unicode MS</vt:lpstr>
      <vt:lpstr>Times</vt:lpstr>
      <vt:lpstr>Helvetica</vt:lpstr>
      <vt:lpstr>Symbol</vt:lpstr>
      <vt:lpstr>Osaka</vt:lpstr>
      <vt:lpstr>Impact</vt:lpstr>
      <vt:lpstr>メモ</vt:lpstr>
      <vt:lpstr>Présentation PowerPoint</vt:lpstr>
      <vt:lpstr>Launching Global Business Dept (GBD)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2010年年度計画 （ATW）</dc:title>
  <dc:creator>Regis</dc:creator>
  <cp:lastModifiedBy>Regis</cp:lastModifiedBy>
  <cp:revision>640</cp:revision>
  <dcterms:modified xsi:type="dcterms:W3CDTF">2012-04-03T16:51:35Z</dcterms:modified>
</cp:coreProperties>
</file>